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2"/>
  </p:notesMasterIdLst>
  <p:sldIdLst>
    <p:sldId id="301" r:id="rId4"/>
    <p:sldId id="264" r:id="rId5"/>
    <p:sldId id="435" r:id="rId6"/>
    <p:sldId id="423" r:id="rId7"/>
    <p:sldId id="438" r:id="rId8"/>
    <p:sldId id="363" r:id="rId9"/>
    <p:sldId id="429" r:id="rId10"/>
    <p:sldId id="280" r:id="rId11"/>
    <p:sldId id="312" r:id="rId12"/>
    <p:sldId id="311" r:id="rId13"/>
    <p:sldId id="273" r:id="rId14"/>
    <p:sldId id="274" r:id="rId15"/>
    <p:sldId id="293" r:id="rId16"/>
    <p:sldId id="295" r:id="rId17"/>
    <p:sldId id="431" r:id="rId18"/>
    <p:sldId id="297" r:id="rId19"/>
    <p:sldId id="298" r:id="rId20"/>
    <p:sldId id="275" r:id="rId21"/>
    <p:sldId id="433" r:id="rId22"/>
    <p:sldId id="304" r:id="rId23"/>
    <p:sldId id="299" r:id="rId24"/>
    <p:sldId id="272" r:id="rId25"/>
    <p:sldId id="303" r:id="rId26"/>
    <p:sldId id="300" r:id="rId27"/>
    <p:sldId id="262" r:id="rId28"/>
    <p:sldId id="263" r:id="rId29"/>
    <p:sldId id="259" r:id="rId30"/>
    <p:sldId id="258" r:id="rId31"/>
  </p:sldIdLst>
  <p:sldSz cx="9144000" cy="5143500" type="screen16x9"/>
  <p:notesSz cx="6805613" cy="9939338"/>
  <p:defaultTextStyle>
    <a:defPPr>
      <a:defRPr lang="ru-RU"/>
    </a:defPPr>
    <a:lvl1pPr marL="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5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4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3412E"/>
    <a:srgbClr val="AF245F"/>
    <a:srgbClr val="312560"/>
    <a:srgbClr val="C12751"/>
    <a:srgbClr val="DB829A"/>
    <a:srgbClr val="002060"/>
    <a:srgbClr val="000066"/>
    <a:srgbClr val="CFC8DE"/>
    <a:srgbClr val="DDD8E8"/>
    <a:srgbClr val="AA267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77" autoAdjust="0"/>
  </p:normalViewPr>
  <p:slideViewPr>
    <p:cSldViewPr snapToObjects="1">
      <p:cViewPr varScale="1">
        <p:scale>
          <a:sx n="105" d="100"/>
          <a:sy n="105" d="100"/>
        </p:scale>
        <p:origin x="-95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6E36F1-7080-4712-919C-E2A84A5C98E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8CC3CA-6F91-43DB-8624-6D13E79A62E8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«Культура»</a:t>
          </a:r>
        </a:p>
        <a:p>
          <a:pPr algn="ctr"/>
          <a:r>
            <a:rPr lang="ru-RU" sz="14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2,2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млн. рублей</a:t>
          </a:r>
        </a:p>
      </dgm:t>
    </dgm:pt>
    <dgm:pt modelId="{1A5D25DF-0AF9-48B3-8B8B-8BB4B5B992C4}" type="parTrans" cxnId="{1DE7C0F3-047F-419A-AE6B-9E20C24D44FF}">
      <dgm:prSet/>
      <dgm:spPr/>
      <dgm:t>
        <a:bodyPr/>
        <a:lstStyle/>
        <a:p>
          <a:endParaRPr lang="ru-RU"/>
        </a:p>
      </dgm:t>
    </dgm:pt>
    <dgm:pt modelId="{46C2A761-94AB-4BA3-8B8E-2C0EE71DBF1A}" type="sibTrans" cxnId="{1DE7C0F3-047F-419A-AE6B-9E20C24D44FF}">
      <dgm:prSet/>
      <dgm:spPr/>
      <dgm:t>
        <a:bodyPr/>
        <a:lstStyle/>
        <a:p>
          <a:endParaRPr lang="ru-RU"/>
        </a:p>
      </dgm:t>
    </dgm:pt>
    <dgm:pt modelId="{BFB0AE3D-7518-45DE-8EA8-A889F93BE5A7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«Образование»</a:t>
          </a:r>
        </a:p>
        <a:p>
          <a:pPr algn="ctr"/>
          <a:r>
            <a:rPr lang="ru-RU" sz="1400" b="1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11,9</a:t>
          </a:r>
          <a:r>
            <a:rPr lang="ru-RU" sz="1400" dirty="0" smtClean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</a:p>
      </dgm:t>
    </dgm:pt>
    <dgm:pt modelId="{BEFC23D8-79B4-4779-A93C-AB04A06257DA}" type="parTrans" cxnId="{3ABCF1CB-29DC-47B4-99C7-CFD112B3C6FE}">
      <dgm:prSet/>
      <dgm:spPr/>
      <dgm:t>
        <a:bodyPr/>
        <a:lstStyle/>
        <a:p>
          <a:endParaRPr lang="ru-RU"/>
        </a:p>
      </dgm:t>
    </dgm:pt>
    <dgm:pt modelId="{64D385E2-5D49-4BC8-A60E-1B49112595B8}" type="sibTrans" cxnId="{3ABCF1CB-29DC-47B4-99C7-CFD112B3C6FE}">
      <dgm:prSet/>
      <dgm:spPr/>
      <dgm:t>
        <a:bodyPr/>
        <a:lstStyle/>
        <a:p>
          <a:endParaRPr lang="ru-RU"/>
        </a:p>
      </dgm:t>
    </dgm:pt>
    <dgm:pt modelId="{34BCA096-9979-4E98-B8C1-EFBB2931E7D3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</a:t>
          </a:r>
        </a:p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«Жилье и городская среда»</a:t>
          </a:r>
        </a:p>
        <a:p>
          <a:pPr algn="ctr"/>
          <a:r>
            <a:rPr lang="ru-RU" sz="14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15,3</a:t>
          </a:r>
          <a:r>
            <a:rPr lang="ru-RU" sz="14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  <a:endParaRPr lang="ru-RU" sz="1400" dirty="0">
            <a:latin typeface="PT Astra Serif" pitchFamily="18" charset="-52"/>
            <a:ea typeface="PT Astra Serif" pitchFamily="18" charset="-52"/>
          </a:endParaRPr>
        </a:p>
      </dgm:t>
    </dgm:pt>
    <dgm:pt modelId="{A3DFA362-F2AF-4556-8049-FC330C0DDA6D}" type="parTrans" cxnId="{527271B2-B0D7-43BC-AF28-DE6929F1BBFB}">
      <dgm:prSet/>
      <dgm:spPr/>
      <dgm:t>
        <a:bodyPr/>
        <a:lstStyle/>
        <a:p>
          <a:endParaRPr lang="ru-RU"/>
        </a:p>
      </dgm:t>
    </dgm:pt>
    <dgm:pt modelId="{A33CD07E-356A-4FAF-98C5-781DF7C5F15C}" type="sibTrans" cxnId="{527271B2-B0D7-43BC-AF28-DE6929F1BBFB}">
      <dgm:prSet/>
      <dgm:spPr/>
      <dgm:t>
        <a:bodyPr/>
        <a:lstStyle/>
        <a:p>
          <a:endParaRPr lang="ru-RU"/>
        </a:p>
      </dgm:t>
    </dgm:pt>
    <dgm:pt modelId="{975E181C-80BC-46AD-93B1-5D6C6766994A}" type="pres">
      <dgm:prSet presAssocID="{656E36F1-7080-4712-919C-E2A84A5C98E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F8ABBC-0DAA-40B3-A4B9-5673744C97B5}" type="pres">
      <dgm:prSet presAssocID="{BB8CC3CA-6F91-43DB-8624-6D13E79A62E8}" presName="linNode" presStyleCnt="0"/>
      <dgm:spPr/>
    </dgm:pt>
    <dgm:pt modelId="{21939AC7-699B-402F-ACDB-F9B23D7FA93E}" type="pres">
      <dgm:prSet presAssocID="{BB8CC3CA-6F91-43DB-8624-6D13E79A62E8}" presName="parentText" presStyleLbl="node1" presStyleIdx="0" presStyleCnt="3" custScaleX="53147" custScaleY="21886" custLinFactNeighborX="-1207" custLinFactNeighborY="-11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42260-4ABB-4D25-BF51-2204918A7413}" type="pres">
      <dgm:prSet presAssocID="{46C2A761-94AB-4BA3-8B8E-2C0EE71DBF1A}" presName="sp" presStyleCnt="0"/>
      <dgm:spPr/>
    </dgm:pt>
    <dgm:pt modelId="{0C84BB6B-51AD-4E5B-9BCE-74043B73AE9A}" type="pres">
      <dgm:prSet presAssocID="{BFB0AE3D-7518-45DE-8EA8-A889F93BE5A7}" presName="linNode" presStyleCnt="0"/>
      <dgm:spPr/>
    </dgm:pt>
    <dgm:pt modelId="{4AF6B675-D6BC-4C11-8543-3C8C05AEAED3}" type="pres">
      <dgm:prSet presAssocID="{BFB0AE3D-7518-45DE-8EA8-A889F93BE5A7}" presName="parentText" presStyleLbl="node1" presStyleIdx="1" presStyleCnt="3" custScaleX="50973" custScaleY="20373" custLinFactNeighborX="-84342" custLinFactNeighborY="-370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44FFA-355E-4561-954E-E2D32872FFF3}" type="pres">
      <dgm:prSet presAssocID="{64D385E2-5D49-4BC8-A60E-1B49112595B8}" presName="sp" presStyleCnt="0"/>
      <dgm:spPr/>
    </dgm:pt>
    <dgm:pt modelId="{359BAA31-F95D-47A4-B884-6DE222E21B9B}" type="pres">
      <dgm:prSet presAssocID="{34BCA096-9979-4E98-B8C1-EFBB2931E7D3}" presName="linNode" presStyleCnt="0"/>
      <dgm:spPr/>
    </dgm:pt>
    <dgm:pt modelId="{FA5FA427-91A3-400B-8B7A-A7A2E9F3F976}" type="pres">
      <dgm:prSet presAssocID="{34BCA096-9979-4E98-B8C1-EFBB2931E7D3}" presName="parentText" presStyleLbl="node1" presStyleIdx="2" presStyleCnt="3" custScaleX="57834" custScaleY="21447" custLinFactNeighborX="89528" custLinFactNeighborY="-628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E7B419-2391-45FF-8807-CFF30E5EFE55}" type="presOf" srcId="{BFB0AE3D-7518-45DE-8EA8-A889F93BE5A7}" destId="{4AF6B675-D6BC-4C11-8543-3C8C05AEAED3}" srcOrd="0" destOrd="0" presId="urn:microsoft.com/office/officeart/2005/8/layout/vList5"/>
    <dgm:cxn modelId="{1DE7C0F3-047F-419A-AE6B-9E20C24D44FF}" srcId="{656E36F1-7080-4712-919C-E2A84A5C98EA}" destId="{BB8CC3CA-6F91-43DB-8624-6D13E79A62E8}" srcOrd="0" destOrd="0" parTransId="{1A5D25DF-0AF9-48B3-8B8B-8BB4B5B992C4}" sibTransId="{46C2A761-94AB-4BA3-8B8E-2C0EE71DBF1A}"/>
    <dgm:cxn modelId="{77A23DD3-636C-4914-B156-75672DC18848}" type="presOf" srcId="{BB8CC3CA-6F91-43DB-8624-6D13E79A62E8}" destId="{21939AC7-699B-402F-ACDB-F9B23D7FA93E}" srcOrd="0" destOrd="0" presId="urn:microsoft.com/office/officeart/2005/8/layout/vList5"/>
    <dgm:cxn modelId="{527271B2-B0D7-43BC-AF28-DE6929F1BBFB}" srcId="{656E36F1-7080-4712-919C-E2A84A5C98EA}" destId="{34BCA096-9979-4E98-B8C1-EFBB2931E7D3}" srcOrd="2" destOrd="0" parTransId="{A3DFA362-F2AF-4556-8049-FC330C0DDA6D}" sibTransId="{A33CD07E-356A-4FAF-98C5-781DF7C5F15C}"/>
    <dgm:cxn modelId="{BCE37B75-B99D-40D6-9C3A-3326A92B5059}" type="presOf" srcId="{656E36F1-7080-4712-919C-E2A84A5C98EA}" destId="{975E181C-80BC-46AD-93B1-5D6C6766994A}" srcOrd="0" destOrd="0" presId="urn:microsoft.com/office/officeart/2005/8/layout/vList5"/>
    <dgm:cxn modelId="{CAEE986F-53C7-43AC-B221-D7D4E342FB85}" type="presOf" srcId="{34BCA096-9979-4E98-B8C1-EFBB2931E7D3}" destId="{FA5FA427-91A3-400B-8B7A-A7A2E9F3F976}" srcOrd="0" destOrd="0" presId="urn:microsoft.com/office/officeart/2005/8/layout/vList5"/>
    <dgm:cxn modelId="{3ABCF1CB-29DC-47B4-99C7-CFD112B3C6FE}" srcId="{656E36F1-7080-4712-919C-E2A84A5C98EA}" destId="{BFB0AE3D-7518-45DE-8EA8-A889F93BE5A7}" srcOrd="1" destOrd="0" parTransId="{BEFC23D8-79B4-4779-A93C-AB04A06257DA}" sibTransId="{64D385E2-5D49-4BC8-A60E-1B49112595B8}"/>
    <dgm:cxn modelId="{C7A8FF91-39B5-4379-83BE-E83926EC8272}" type="presParOf" srcId="{975E181C-80BC-46AD-93B1-5D6C6766994A}" destId="{6DF8ABBC-0DAA-40B3-A4B9-5673744C97B5}" srcOrd="0" destOrd="0" presId="urn:microsoft.com/office/officeart/2005/8/layout/vList5"/>
    <dgm:cxn modelId="{0E99306B-985D-4D27-A171-5B9A773BEC1A}" type="presParOf" srcId="{6DF8ABBC-0DAA-40B3-A4B9-5673744C97B5}" destId="{21939AC7-699B-402F-ACDB-F9B23D7FA93E}" srcOrd="0" destOrd="0" presId="urn:microsoft.com/office/officeart/2005/8/layout/vList5"/>
    <dgm:cxn modelId="{57A331E8-2290-4292-84AC-F225C9D668B6}" type="presParOf" srcId="{975E181C-80BC-46AD-93B1-5D6C6766994A}" destId="{EAD42260-4ABB-4D25-BF51-2204918A7413}" srcOrd="1" destOrd="0" presId="urn:microsoft.com/office/officeart/2005/8/layout/vList5"/>
    <dgm:cxn modelId="{61613A74-0E20-4634-BB2B-2341A78D4F88}" type="presParOf" srcId="{975E181C-80BC-46AD-93B1-5D6C6766994A}" destId="{0C84BB6B-51AD-4E5B-9BCE-74043B73AE9A}" srcOrd="2" destOrd="0" presId="urn:microsoft.com/office/officeart/2005/8/layout/vList5"/>
    <dgm:cxn modelId="{C9996C20-6FE9-492C-86EB-F52E5181A221}" type="presParOf" srcId="{0C84BB6B-51AD-4E5B-9BCE-74043B73AE9A}" destId="{4AF6B675-D6BC-4C11-8543-3C8C05AEAED3}" srcOrd="0" destOrd="0" presId="urn:microsoft.com/office/officeart/2005/8/layout/vList5"/>
    <dgm:cxn modelId="{A539C5EE-5380-42E3-A47F-F4625066B466}" type="presParOf" srcId="{975E181C-80BC-46AD-93B1-5D6C6766994A}" destId="{BF844FFA-355E-4561-954E-E2D32872FFF3}" srcOrd="3" destOrd="0" presId="urn:microsoft.com/office/officeart/2005/8/layout/vList5"/>
    <dgm:cxn modelId="{E0E7876B-D45D-4CED-8DA8-F2568E8E5076}" type="presParOf" srcId="{975E181C-80BC-46AD-93B1-5D6C6766994A}" destId="{359BAA31-F95D-47A4-B884-6DE222E21B9B}" srcOrd="4" destOrd="0" presId="urn:microsoft.com/office/officeart/2005/8/layout/vList5"/>
    <dgm:cxn modelId="{FA41F356-083C-41A9-94C9-1CD79486E67B}" type="presParOf" srcId="{359BAA31-F95D-47A4-B884-6DE222E21B9B}" destId="{FA5FA427-91A3-400B-8B7A-A7A2E9F3F97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6E36F1-7080-4712-919C-E2A84A5C98E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8CC3CA-6F91-43DB-8624-6D13E79A62E8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«Культура»</a:t>
          </a:r>
        </a:p>
        <a:p>
          <a:pPr algn="ctr"/>
          <a:r>
            <a:rPr lang="ru-RU" sz="1400" b="1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5</a:t>
          </a:r>
          <a:r>
            <a:rPr lang="ru-RU" sz="1400" dirty="0" smtClean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</a:p>
      </dgm:t>
    </dgm:pt>
    <dgm:pt modelId="{1A5D25DF-0AF9-48B3-8B8B-8BB4B5B992C4}" type="parTrans" cxnId="{1DE7C0F3-047F-419A-AE6B-9E20C24D44FF}">
      <dgm:prSet/>
      <dgm:spPr/>
      <dgm:t>
        <a:bodyPr/>
        <a:lstStyle/>
        <a:p>
          <a:endParaRPr lang="ru-RU"/>
        </a:p>
      </dgm:t>
    </dgm:pt>
    <dgm:pt modelId="{46C2A761-94AB-4BA3-8B8E-2C0EE71DBF1A}" type="sibTrans" cxnId="{1DE7C0F3-047F-419A-AE6B-9E20C24D44FF}">
      <dgm:prSet/>
      <dgm:spPr/>
      <dgm:t>
        <a:bodyPr/>
        <a:lstStyle/>
        <a:p>
          <a:endParaRPr lang="ru-RU"/>
        </a:p>
      </dgm:t>
    </dgm:pt>
    <dgm:pt modelId="{BFB0AE3D-7518-45DE-8EA8-A889F93BE5A7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«Образование»</a:t>
          </a:r>
        </a:p>
        <a:p>
          <a:pPr algn="ctr"/>
          <a:r>
            <a:rPr lang="ru-RU" sz="14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3,2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млн. рублей</a:t>
          </a:r>
        </a:p>
      </dgm:t>
    </dgm:pt>
    <dgm:pt modelId="{BEFC23D8-79B4-4779-A93C-AB04A06257DA}" type="parTrans" cxnId="{3ABCF1CB-29DC-47B4-99C7-CFD112B3C6FE}">
      <dgm:prSet/>
      <dgm:spPr/>
      <dgm:t>
        <a:bodyPr/>
        <a:lstStyle/>
        <a:p>
          <a:endParaRPr lang="ru-RU"/>
        </a:p>
      </dgm:t>
    </dgm:pt>
    <dgm:pt modelId="{64D385E2-5D49-4BC8-A60E-1B49112595B8}" type="sibTrans" cxnId="{3ABCF1CB-29DC-47B4-99C7-CFD112B3C6FE}">
      <dgm:prSet/>
      <dgm:spPr/>
      <dgm:t>
        <a:bodyPr/>
        <a:lstStyle/>
        <a:p>
          <a:endParaRPr lang="ru-RU"/>
        </a:p>
      </dgm:t>
    </dgm:pt>
    <dgm:pt modelId="{34BCA096-9979-4E98-B8C1-EFBB2931E7D3}">
      <dgm:prSet custT="1"/>
      <dgm:spPr>
        <a:solidFill>
          <a:schemeClr val="bg1">
            <a:lumMod val="85000"/>
          </a:schemeClr>
        </a:solidFill>
        <a:ln>
          <a:solidFill>
            <a:srgbClr val="C12751"/>
          </a:solidFill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</a:t>
          </a:r>
        </a:p>
        <a:p>
          <a:pPr algn="ctr"/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«Жилье и городская среда»</a:t>
          </a:r>
        </a:p>
        <a:p>
          <a:pPr algn="ctr"/>
          <a:r>
            <a:rPr lang="ru-RU" sz="1400" b="1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7,1</a:t>
          </a:r>
          <a:r>
            <a:rPr lang="ru-RU" sz="1400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  <a:endParaRPr lang="ru-RU" sz="1400" dirty="0">
            <a:latin typeface="PT Astra Serif" pitchFamily="18" charset="-52"/>
            <a:ea typeface="PT Astra Serif" pitchFamily="18" charset="-52"/>
          </a:endParaRPr>
        </a:p>
      </dgm:t>
    </dgm:pt>
    <dgm:pt modelId="{A3DFA362-F2AF-4556-8049-FC330C0DDA6D}" type="parTrans" cxnId="{527271B2-B0D7-43BC-AF28-DE6929F1BBFB}">
      <dgm:prSet/>
      <dgm:spPr/>
      <dgm:t>
        <a:bodyPr/>
        <a:lstStyle/>
        <a:p>
          <a:endParaRPr lang="ru-RU"/>
        </a:p>
      </dgm:t>
    </dgm:pt>
    <dgm:pt modelId="{A33CD07E-356A-4FAF-98C5-781DF7C5F15C}" type="sibTrans" cxnId="{527271B2-B0D7-43BC-AF28-DE6929F1BBFB}">
      <dgm:prSet/>
      <dgm:spPr/>
      <dgm:t>
        <a:bodyPr/>
        <a:lstStyle/>
        <a:p>
          <a:endParaRPr lang="ru-RU"/>
        </a:p>
      </dgm:t>
    </dgm:pt>
    <dgm:pt modelId="{975E181C-80BC-46AD-93B1-5D6C6766994A}" type="pres">
      <dgm:prSet presAssocID="{656E36F1-7080-4712-919C-E2A84A5C98E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F8ABBC-0DAA-40B3-A4B9-5673744C97B5}" type="pres">
      <dgm:prSet presAssocID="{BB8CC3CA-6F91-43DB-8624-6D13E79A62E8}" presName="linNode" presStyleCnt="0"/>
      <dgm:spPr/>
    </dgm:pt>
    <dgm:pt modelId="{21939AC7-699B-402F-ACDB-F9B23D7FA93E}" type="pres">
      <dgm:prSet presAssocID="{BB8CC3CA-6F91-43DB-8624-6D13E79A62E8}" presName="parentText" presStyleLbl="node1" presStyleIdx="0" presStyleCnt="3" custScaleX="53147" custScaleY="21886" custLinFactNeighborX="7984" custLinFactNeighborY="-11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42260-4ABB-4D25-BF51-2204918A7413}" type="pres">
      <dgm:prSet presAssocID="{46C2A761-94AB-4BA3-8B8E-2C0EE71DBF1A}" presName="sp" presStyleCnt="0"/>
      <dgm:spPr/>
    </dgm:pt>
    <dgm:pt modelId="{0C84BB6B-51AD-4E5B-9BCE-74043B73AE9A}" type="pres">
      <dgm:prSet presAssocID="{BFB0AE3D-7518-45DE-8EA8-A889F93BE5A7}" presName="linNode" presStyleCnt="0"/>
      <dgm:spPr/>
    </dgm:pt>
    <dgm:pt modelId="{4AF6B675-D6BC-4C11-8543-3C8C05AEAED3}" type="pres">
      <dgm:prSet presAssocID="{BFB0AE3D-7518-45DE-8EA8-A889F93BE5A7}" presName="parentText" presStyleLbl="node1" presStyleIdx="1" presStyleCnt="3" custScaleX="59311" custScaleY="20373" custLinFactNeighborX="-84342" custLinFactNeighborY="-370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44FFA-355E-4561-954E-E2D32872FFF3}" type="pres">
      <dgm:prSet presAssocID="{64D385E2-5D49-4BC8-A60E-1B49112595B8}" presName="sp" presStyleCnt="0"/>
      <dgm:spPr/>
    </dgm:pt>
    <dgm:pt modelId="{359BAA31-F95D-47A4-B884-6DE222E21B9B}" type="pres">
      <dgm:prSet presAssocID="{34BCA096-9979-4E98-B8C1-EFBB2931E7D3}" presName="linNode" presStyleCnt="0"/>
      <dgm:spPr/>
    </dgm:pt>
    <dgm:pt modelId="{FA5FA427-91A3-400B-8B7A-A7A2E9F3F976}" type="pres">
      <dgm:prSet presAssocID="{34BCA096-9979-4E98-B8C1-EFBB2931E7D3}" presName="parentText" presStyleLbl="node1" presStyleIdx="2" presStyleCnt="3" custScaleX="57834" custScaleY="20917" custLinFactNeighborX="97085" custLinFactNeighborY="-625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711818-5767-43F3-80DE-96716D37C519}" type="presOf" srcId="{BFB0AE3D-7518-45DE-8EA8-A889F93BE5A7}" destId="{4AF6B675-D6BC-4C11-8543-3C8C05AEAED3}" srcOrd="0" destOrd="0" presId="urn:microsoft.com/office/officeart/2005/8/layout/vList5"/>
    <dgm:cxn modelId="{1DE7C0F3-047F-419A-AE6B-9E20C24D44FF}" srcId="{656E36F1-7080-4712-919C-E2A84A5C98EA}" destId="{BB8CC3CA-6F91-43DB-8624-6D13E79A62E8}" srcOrd="0" destOrd="0" parTransId="{1A5D25DF-0AF9-48B3-8B8B-8BB4B5B992C4}" sibTransId="{46C2A761-94AB-4BA3-8B8E-2C0EE71DBF1A}"/>
    <dgm:cxn modelId="{527271B2-B0D7-43BC-AF28-DE6929F1BBFB}" srcId="{656E36F1-7080-4712-919C-E2A84A5C98EA}" destId="{34BCA096-9979-4E98-B8C1-EFBB2931E7D3}" srcOrd="2" destOrd="0" parTransId="{A3DFA362-F2AF-4556-8049-FC330C0DDA6D}" sibTransId="{A33CD07E-356A-4FAF-98C5-781DF7C5F15C}"/>
    <dgm:cxn modelId="{C350FD7A-9239-4AFB-BDE0-A2FAE7DE6ED0}" type="presOf" srcId="{BB8CC3CA-6F91-43DB-8624-6D13E79A62E8}" destId="{21939AC7-699B-402F-ACDB-F9B23D7FA93E}" srcOrd="0" destOrd="0" presId="urn:microsoft.com/office/officeart/2005/8/layout/vList5"/>
    <dgm:cxn modelId="{092AA93B-D58E-4E01-BE83-FE1CAC98F9BA}" type="presOf" srcId="{656E36F1-7080-4712-919C-E2A84A5C98EA}" destId="{975E181C-80BC-46AD-93B1-5D6C6766994A}" srcOrd="0" destOrd="0" presId="urn:microsoft.com/office/officeart/2005/8/layout/vList5"/>
    <dgm:cxn modelId="{5449B5B7-EB3F-460F-8D50-552492CBA15C}" type="presOf" srcId="{34BCA096-9979-4E98-B8C1-EFBB2931E7D3}" destId="{FA5FA427-91A3-400B-8B7A-A7A2E9F3F976}" srcOrd="0" destOrd="0" presId="urn:microsoft.com/office/officeart/2005/8/layout/vList5"/>
    <dgm:cxn modelId="{3ABCF1CB-29DC-47B4-99C7-CFD112B3C6FE}" srcId="{656E36F1-7080-4712-919C-E2A84A5C98EA}" destId="{BFB0AE3D-7518-45DE-8EA8-A889F93BE5A7}" srcOrd="1" destOrd="0" parTransId="{BEFC23D8-79B4-4779-A93C-AB04A06257DA}" sibTransId="{64D385E2-5D49-4BC8-A60E-1B49112595B8}"/>
    <dgm:cxn modelId="{9A1EFA9B-0DE1-44D7-8090-AF92081F64FC}" type="presParOf" srcId="{975E181C-80BC-46AD-93B1-5D6C6766994A}" destId="{6DF8ABBC-0DAA-40B3-A4B9-5673744C97B5}" srcOrd="0" destOrd="0" presId="urn:microsoft.com/office/officeart/2005/8/layout/vList5"/>
    <dgm:cxn modelId="{D11363CF-E59E-47BD-9DD3-A610BE5FCC9F}" type="presParOf" srcId="{6DF8ABBC-0DAA-40B3-A4B9-5673744C97B5}" destId="{21939AC7-699B-402F-ACDB-F9B23D7FA93E}" srcOrd="0" destOrd="0" presId="urn:microsoft.com/office/officeart/2005/8/layout/vList5"/>
    <dgm:cxn modelId="{71CB847B-39E2-482C-AB22-ADB727326ED1}" type="presParOf" srcId="{975E181C-80BC-46AD-93B1-5D6C6766994A}" destId="{EAD42260-4ABB-4D25-BF51-2204918A7413}" srcOrd="1" destOrd="0" presId="urn:microsoft.com/office/officeart/2005/8/layout/vList5"/>
    <dgm:cxn modelId="{EF3C731E-D9F9-4C39-B561-0E7955C1B0C4}" type="presParOf" srcId="{975E181C-80BC-46AD-93B1-5D6C6766994A}" destId="{0C84BB6B-51AD-4E5B-9BCE-74043B73AE9A}" srcOrd="2" destOrd="0" presId="urn:microsoft.com/office/officeart/2005/8/layout/vList5"/>
    <dgm:cxn modelId="{53DB492C-1D81-4A6D-8C79-28B2369170D9}" type="presParOf" srcId="{0C84BB6B-51AD-4E5B-9BCE-74043B73AE9A}" destId="{4AF6B675-D6BC-4C11-8543-3C8C05AEAED3}" srcOrd="0" destOrd="0" presId="urn:microsoft.com/office/officeart/2005/8/layout/vList5"/>
    <dgm:cxn modelId="{D4D17DE7-79C4-4FD1-A057-AAE561CEC069}" type="presParOf" srcId="{975E181C-80BC-46AD-93B1-5D6C6766994A}" destId="{BF844FFA-355E-4561-954E-E2D32872FFF3}" srcOrd="3" destOrd="0" presId="urn:microsoft.com/office/officeart/2005/8/layout/vList5"/>
    <dgm:cxn modelId="{EBD8FA20-BBCE-4823-BFDF-B2FB83BEBED7}" type="presParOf" srcId="{975E181C-80BC-46AD-93B1-5D6C6766994A}" destId="{359BAA31-F95D-47A4-B884-6DE222E21B9B}" srcOrd="4" destOrd="0" presId="urn:microsoft.com/office/officeart/2005/8/layout/vList5"/>
    <dgm:cxn modelId="{657FF164-C0F1-44A9-B4C6-DA8D3B6BCFAB}" type="presParOf" srcId="{359BAA31-F95D-47A4-B884-6DE222E21B9B}" destId="{FA5FA427-91A3-400B-8B7A-A7A2E9F3F97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939AC7-699B-402F-ACDB-F9B23D7FA93E}">
      <dsp:nvSpPr>
        <dsp:cNvPr id="0" name=""/>
        <dsp:cNvSpPr/>
      </dsp:nvSpPr>
      <dsp:spPr>
        <a:xfrm>
          <a:off x="3580366" y="63860"/>
          <a:ext cx="1749514" cy="922622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«Культура»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2,2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млн. рублей</a:t>
          </a:r>
        </a:p>
      </dsp:txBody>
      <dsp:txXfrm>
        <a:off x="3580366" y="63860"/>
        <a:ext cx="1749514" cy="922622"/>
      </dsp:txXfrm>
    </dsp:sp>
    <dsp:sp modelId="{4AF6B675-D6BC-4C11-8543-3C8C05AEAED3}">
      <dsp:nvSpPr>
        <dsp:cNvPr id="0" name=""/>
        <dsp:cNvSpPr/>
      </dsp:nvSpPr>
      <dsp:spPr>
        <a:xfrm>
          <a:off x="843694" y="129160"/>
          <a:ext cx="1677949" cy="858840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«Образование»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11,9</a:t>
          </a:r>
          <a:r>
            <a:rPr lang="ru-RU" sz="1400" kern="1200" dirty="0" smtClean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</a:p>
      </dsp:txBody>
      <dsp:txXfrm>
        <a:off x="843694" y="129160"/>
        <a:ext cx="1677949" cy="858840"/>
      </dsp:txXfrm>
    </dsp:sp>
    <dsp:sp modelId="{FA5FA427-91A3-400B-8B7A-A7A2E9F3F976}">
      <dsp:nvSpPr>
        <dsp:cNvPr id="0" name=""/>
        <dsp:cNvSpPr/>
      </dsp:nvSpPr>
      <dsp:spPr>
        <a:xfrm>
          <a:off x="6567217" y="110274"/>
          <a:ext cx="1903802" cy="904115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«Жилье и городская среда»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15,3</a:t>
          </a:r>
          <a:r>
            <a:rPr lang="ru-RU" sz="1400" kern="12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  <a:endParaRPr lang="ru-RU" sz="14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6567217" y="110274"/>
        <a:ext cx="1903802" cy="90411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939AC7-699B-402F-ACDB-F9B23D7FA93E}">
      <dsp:nvSpPr>
        <dsp:cNvPr id="0" name=""/>
        <dsp:cNvSpPr/>
      </dsp:nvSpPr>
      <dsp:spPr>
        <a:xfrm>
          <a:off x="3858608" y="75032"/>
          <a:ext cx="1749514" cy="922622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«Культура»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5</a:t>
          </a:r>
          <a:r>
            <a:rPr lang="ru-RU" sz="1400" kern="1200" dirty="0" smtClean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</a:p>
      </dsp:txBody>
      <dsp:txXfrm>
        <a:off x="3858608" y="75032"/>
        <a:ext cx="1749514" cy="922622"/>
      </dsp:txXfrm>
    </dsp:sp>
    <dsp:sp modelId="{4AF6B675-D6BC-4C11-8543-3C8C05AEAED3}">
      <dsp:nvSpPr>
        <dsp:cNvPr id="0" name=""/>
        <dsp:cNvSpPr/>
      </dsp:nvSpPr>
      <dsp:spPr>
        <a:xfrm>
          <a:off x="819384" y="140331"/>
          <a:ext cx="1952423" cy="858840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«Образование»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3,2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 млн. рублей</a:t>
          </a:r>
        </a:p>
      </dsp:txBody>
      <dsp:txXfrm>
        <a:off x="819384" y="140331"/>
        <a:ext cx="1952423" cy="858840"/>
      </dsp:txXfrm>
    </dsp:sp>
    <dsp:sp modelId="{FA5FA427-91A3-400B-8B7A-A7A2E9F3F976}">
      <dsp:nvSpPr>
        <dsp:cNvPr id="0" name=""/>
        <dsp:cNvSpPr/>
      </dsp:nvSpPr>
      <dsp:spPr>
        <a:xfrm>
          <a:off x="6791671" y="134893"/>
          <a:ext cx="1903802" cy="881773"/>
        </a:xfrm>
        <a:prstGeom prst="roundRect">
          <a:avLst/>
        </a:prstGeom>
        <a:solidFill>
          <a:schemeClr val="bg1">
            <a:lumMod val="85000"/>
          </a:schemeClr>
        </a:solidFill>
        <a:ln w="40000" cap="flat" cmpd="sng" algn="ctr">
          <a:solidFill>
            <a:srgbClr val="C12751"/>
          </a:solidFill>
          <a:prstDash val="solid"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Национальный проект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«Жилье и городская среда»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7,1</a:t>
          </a:r>
          <a:r>
            <a:rPr lang="ru-RU" sz="1400" kern="1200" dirty="0" smtClean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rPr>
            <a:t> </a:t>
          </a:r>
          <a:r>
            <a:rPr lang="ru-RU" sz="1400" kern="1200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</a:rPr>
            <a:t>млн. рублей</a:t>
          </a:r>
          <a:endParaRPr lang="ru-RU" sz="14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6791671" y="134893"/>
        <a:ext cx="1903802" cy="8817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D84E0-F5F4-458F-9871-4ED15E36512D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339C8-E008-4C56-B3D5-D16682DC81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326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5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4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>
            <a:extLst>
              <a:ext uri="{FF2B5EF4-FFF2-40B4-BE49-F238E27FC236}">
                <a16:creationId xmlns="" xmlns:a16="http://schemas.microsoft.com/office/drawing/2014/main" id="{F3597111-C7FD-4770-BF46-E6B9C39082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>
            <a:extLst>
              <a:ext uri="{FF2B5EF4-FFF2-40B4-BE49-F238E27FC236}">
                <a16:creationId xmlns="" xmlns:a16="http://schemas.microsoft.com/office/drawing/2014/main" id="{7027C04B-869D-4ABC-BA62-AB61A65636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D9EDCD5-FBAE-47C6-A99F-645DFB040F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916289-32B6-42AC-92A8-1799212E933B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4762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5281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090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8145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8716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8716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4339C8-E008-4C56-B3D5-D16682DC813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7469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7469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6047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687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2889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0957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4E90A-E97F-4CE5-8C86-D0CA7C04F92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2929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1CB4370-DBDA-490F-ABB6-100F9354D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732AC9-B765-471F-87DA-55A447825473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2586AA4-62E2-4985-84B9-0BB5F4DC1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D64B5E6-17D3-4286-A5EC-70396FF5C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C0DD74-CB85-4A75-96B1-06AEAD6E27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17373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A038B1-D00E-4DEB-AEEB-3444A8E4E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1876D-60D5-4AA1-9C59-B02C24D50CA1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A31027F-B796-49CE-9BC7-72F1E1698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C66BF4D-28F3-487E-A526-D5EF83F8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1F94E-264B-44D5-B59B-30BD493752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73935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3680664-B643-4FFB-9507-CF1E8448D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CB8AE-74F5-43AA-AFC9-7FADB0A044D1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C63FAD2-F283-4C09-B011-6E93A6DE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0FF1F91-7DDA-4874-A6B1-52EF0198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D0337-6A34-4D5D-8A54-C7B854C613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80287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84BCAC85-FDA3-4B57-B8F9-7CFA77535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8961CD-36BB-4337-905D-24FC04C23A9D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3A3D2374-C608-4009-AE3B-EC84873F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8BD65B6A-AC65-46EA-AA91-0F1D9B954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525B3-BEC2-4BF4-844D-41DA949F24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32355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D47537A4-9B75-45B0-B3D2-DAC6B66B7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30104B-D6FF-4FB0-8CD6-EE68F77604FF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27BCC9A8-24A4-4214-A48D-F761A1C64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666ED87D-9AD5-4652-B5E6-BE95688C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5539F-1582-4BCC-B00C-70494ED6CF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06340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D52902CC-3649-43AF-AC2A-75A70A48E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51FF25-28B4-44B6-B2ED-4B091EE5F85B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035F6482-56E0-4B06-AB83-28349FBF7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1F6B0245-7D95-46FF-98E9-ABA2984D8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60759-C655-4F42-AF89-716E9BD53F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86208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31C07F5A-B743-4782-8981-0795A8BC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652660-3497-4CCC-B959-5AE544ABD79F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5A4D6789-707F-41BD-86AF-6B1FE33B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6D9A93B8-E860-410F-B0F0-E6967FED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F3296-3032-4022-A045-558CA9C67D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18665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6850E5C6-DBCE-45A2-A37B-B57F144E9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0FC0D-7925-4E14-9471-0D0F4D8E77FD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C3A14A3-1D15-4132-A026-64747812F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EFFA6C76-484A-432F-8E38-C7DBD1CE5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101F3-3315-48EA-B232-CEEF9BF275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38253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65" indent="0">
              <a:buNone/>
              <a:defRPr sz="2400"/>
            </a:lvl3pPr>
            <a:lvl4pPr marL="1371396" indent="0">
              <a:buNone/>
              <a:defRPr sz="2000"/>
            </a:lvl4pPr>
            <a:lvl5pPr marL="1828529" indent="0">
              <a:buNone/>
              <a:defRPr sz="2000"/>
            </a:lvl5pPr>
            <a:lvl6pPr marL="2285658" indent="0">
              <a:buNone/>
              <a:defRPr sz="2000"/>
            </a:lvl6pPr>
            <a:lvl7pPr marL="2742788" indent="0">
              <a:buNone/>
              <a:defRPr sz="2000"/>
            </a:lvl7pPr>
            <a:lvl8pPr marL="3199920" indent="0">
              <a:buNone/>
              <a:defRPr sz="2000"/>
            </a:lvl8pPr>
            <a:lvl9pPr marL="3657052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20B65F0B-1BD3-45F3-A19B-F146EBC0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736ECF-83EA-4036-AD5F-E2126A5B9F55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E56B7B2E-C1F7-4CEA-BB94-819B1B9B9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6C33A8FA-7635-4772-836E-A651D6A0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3902B-1BC6-4A8A-B882-F21D85D0D6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773497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7EBC0A8-8D97-4D29-BEE5-60E26D20F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7682AD-3063-4786-B56B-20FAFE842B9C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E177A0-F220-4A73-94C2-1097CBB78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3DC2454-A26F-417E-899F-9C06BB83D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F00D7-32E8-4D8D-9927-14E4A85162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60824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3A00AC-CCFB-489E-8A8B-70CAE847E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42859A-C470-4E89-B658-A38654A3418E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4E5307-80A2-4B95-893D-1047CC58C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B9B93EB-8219-4C4E-AB13-3A4931FBD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A2F15-69F8-4F6C-9065-FF279A5B04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6192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66F37AC-B0D4-41B8-9A6E-867F05E71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D9462-34FF-449A-B721-B24D39A783F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93FD9C8-7E73-4D00-B444-4A4594592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B04C5A-5475-442D-B1E6-79BE9C04B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C76B6-0A1E-4AC5-B19D-869E2B5D37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654394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EB9D794-F6D3-4399-A69D-E8649B255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1420-D212-49D5-90F5-567E0196CC0F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A15B0F-61E2-4099-87D4-FBA7A6F83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23C4509-53E2-4466-823C-D9E0A747A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4E9BB-0DED-45B6-BDE2-427395BA0C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351999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3449AD-C70A-4694-A764-F997D1B22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D5CC9-96C0-4DF7-B9B6-3E90F3601F93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790A25-8E05-4DD6-9F73-F82FFFBA6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552EEC-0CE8-44CE-AE1F-F55311C84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1FC9A-BC7C-46B6-B667-8EECB7408D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88858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A88ADA94-C4D8-4854-AD60-6CA409E3E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4A1E-9B13-4069-92FF-D56D7E67964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F9E7D677-BEE8-4790-9B47-1F7C52D82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B7787184-7E24-4767-B994-388839A56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0EDEA-B3A2-4530-A392-730AD25661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57842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3AD1CF00-DE1D-4C21-9D34-126E138F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FFE00-C913-4E14-85B9-B3F18C99C38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2592B631-3410-4832-A6C2-F4571FD65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FC88AEA4-3583-4D51-8DEF-8BE6DA6C3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E239C-6067-4145-9156-A603C3AAA4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076548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F7084BDE-6044-412E-A81B-64FD47CE8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335D6-9DA0-40D9-90D6-8A36D2B2FD6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D43323D3-FF93-40D8-9DB2-0CE7D5612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9CABF3FF-955E-4380-BB6C-C4093E144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A1BF1-70BD-4CA6-AE8C-95EA0D8210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16811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61861E5C-EFE6-4453-9EE5-B44B6B872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53D2-3F7A-415C-98AD-00E7BD8FF93F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DBF82252-8B3E-4531-B4AF-347E62EA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C3BDF686-BC8D-463D-947F-620F3890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25133-F0B7-4DDB-93D7-6EABA24A31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80163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08E7A477-C4C5-416F-AB01-149A9193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3A803-2E3A-4B3A-85AF-945E1EFC090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C41A716E-BDEB-4524-972A-551E93CA8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ED4EF2F7-D2A5-44F9-B96F-F6FD145D8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DC298-1D3D-46FA-962E-49275596F5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758312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8D623A11-390D-41CA-96A5-94A2D2AFF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78DF3-EA39-420F-A083-73C8069D9AF1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40FA9D65-1BC6-4FC7-87F3-493F8DC3C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C4813194-1C3B-48CB-9F03-36B23BA8B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FFD9A-790F-41CD-8DB9-D86C4FD1BA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764694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F8C30E8-7333-46CE-A201-9658E2810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9106E-A011-42E6-8CF2-33EB1A31399D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845C427-708A-4C09-AFDA-431D739AD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DBEE-A038-498E-BC9B-DBB9C8DE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9FA0E-AE0B-4805-833D-428D7F2689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4666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665C14-950C-4764-97D9-75E4B208E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B9109-8198-4A58-B639-9A42D984EA5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1D5C505-B367-4A50-BD08-CEC1FC4CC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A99F05-9404-45BF-8EA5-B5BC1D653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73B6D-F453-4E56-BD53-ED2B87C997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772373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8AC76-9EAB-4251-9338-875E9502DF9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F4772-2E11-46FA-9E95-B9F7B34D5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007268FE-9E2B-4B78-86E2-2ECE573C9C1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6E5FAA32-D369-45B4-A39D-DE22FCB6BE7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20FAFD-E029-4142-8C5E-FD112675E8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ACA770B-6283-4842-80FC-FF3954431CF8}" type="datetimeFigureOut">
              <a:rPr lang="ru-RU" altLang="ru-RU"/>
              <a:pPr/>
              <a:t>21.03.2022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E505CC-1EFC-48EE-BCEE-69CFA55AC6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46A97C6-479F-4E91-A687-E3D69EC84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2571BDA-0436-4D32-8398-8D444F8721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69090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54" algn="ctr" defTabSz="91272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10" algn="ctr" defTabSz="91272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64" algn="ctr" defTabSz="91272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19" algn="ctr" defTabSz="91272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9725" indent="-339725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defTabSz="9112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7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5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9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0C6807E2-490A-4482-86F9-EAC5F8CEF8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E7304B99-2154-4666-9F3A-9357CD9D81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F392404-42D8-4E88-81D3-9A6640AC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CDFE0B-1B4C-4F81-A8B6-66E62984A60F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6A3ED2-8389-466C-9913-25F28BA55F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8DDBEA-B9D2-4AE7-B4AE-B3ED4800BF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4227B49-F203-4041-8711-555AF23543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24626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sv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eg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jpeg"/><Relationship Id="rId4" Type="http://schemas.openxmlformats.org/officeDocument/2006/relationships/image" Target="../media/image2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30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2.sv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5.svg"/><Relationship Id="rId3" Type="http://schemas.openxmlformats.org/officeDocument/2006/relationships/image" Target="../media/image2.svg"/><Relationship Id="rId12" Type="http://schemas.openxmlformats.org/officeDocument/2006/relationships/image" Target="../media/image7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93.svg"/><Relationship Id="rId10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9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_____Microsoft_Office_Excel_97-20036.xls"/><Relationship Id="rId4" Type="http://schemas.openxmlformats.org/officeDocument/2006/relationships/oleObject" Target="../embeddings/_____Microsoft_Office_Excel_97-2003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431478A-5096-43A0-8A65-A3D35744CD3D}"/>
              </a:ext>
            </a:extLst>
          </p:cNvPr>
          <p:cNvSpPr txBox="1"/>
          <p:nvPr/>
        </p:nvSpPr>
        <p:spPr>
          <a:xfrm>
            <a:off x="380082" y="2778317"/>
            <a:ext cx="69456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ОТЧЕТ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 ИТОГАХ ДЕЯТЕЛЬНОСТИ АДМИНИСТРАЦИИ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МУНИЦИПАЛЬНОГО ОБРАЗОВАНИЯ СУВОРОВСКИЙ РАЙОН 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ЗА </a:t>
            </a:r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</a:t>
            </a:r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год И ПЛАНАХ на 2022 год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29B54F9-CCDB-4829-BC4E-F73D65D4AFE7}"/>
              </a:ext>
            </a:extLst>
          </p:cNvPr>
          <p:cNvSpPr txBox="1"/>
          <p:nvPr/>
        </p:nvSpPr>
        <p:spPr>
          <a:xfrm>
            <a:off x="380082" y="507241"/>
            <a:ext cx="5299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АДМИНИСТРАЦИЯ МО СУВОРОВСКИЙ РАЙОН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ABFC917-FB5C-40D2-A0DE-049757C92B6B}"/>
              </a:ext>
            </a:extLst>
          </p:cNvPr>
          <p:cNvSpPr txBox="1"/>
          <p:nvPr/>
        </p:nvSpPr>
        <p:spPr>
          <a:xfrm>
            <a:off x="380082" y="4227934"/>
            <a:ext cx="4229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Глава администрации МО Суворовский район</a:t>
            </a:r>
          </a:p>
          <a:p>
            <a:r>
              <a:rPr lang="ru-RU" sz="1600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Сорокин Геннадий Викторович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1B207A0-83A5-4F66-9E5C-58DA0C6D7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104" y="267494"/>
            <a:ext cx="3376516" cy="35798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9925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>
            <a:extLst>
              <a:ext uri="{FF2B5EF4-FFF2-40B4-BE49-F238E27FC236}">
                <a16:creationId xmlns="" xmlns:a16="http://schemas.microsoft.com/office/drawing/2014/main" id="{1CA31C2F-31E5-442F-BDFB-196F175440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45751" name="Прямая соединительная линия 2">
            <a:extLst>
              <a:ext uri="{FF2B5EF4-FFF2-40B4-BE49-F238E27FC236}">
                <a16:creationId xmlns="" xmlns:a16="http://schemas.microsoft.com/office/drawing/2014/main" id="{034F893B-7564-48C7-B5BF-7BC84412276E}"/>
              </a:ext>
            </a:extLst>
          </p:cNvPr>
          <p:cNvCxnSpPr>
            <a:cxnSpLocks/>
          </p:cNvCxnSpPr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Номер слайда 1">
            <a:extLst>
              <a:ext uri="{FF2B5EF4-FFF2-40B4-BE49-F238E27FC236}">
                <a16:creationId xmlns="" xmlns:a16="http://schemas.microsoft.com/office/drawing/2014/main" id="{08EDAB48-CB48-4B69-89A3-85BC1FFA3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463"/>
            <a:ext cx="649287" cy="450850"/>
          </a:xfrm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35FDD82-07BF-4467-A29D-62966E5F34A0}" type="slidenum">
              <a:rPr kumimoji="0" lang="ru-RU" alt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4" name="TextBox 66">
            <a:extLst>
              <a:ext uri="{FF2B5EF4-FFF2-40B4-BE49-F238E27FC236}">
                <a16:creationId xmlns="" xmlns:a16="http://schemas.microsoft.com/office/drawing/2014/main" id="{8A91A2B6-4D0B-4BA1-AC98-D3DAC39D16CB}"/>
              </a:ext>
            </a:extLst>
          </p:cNvPr>
          <p:cNvSpPr txBox="1"/>
          <p:nvPr/>
        </p:nvSpPr>
        <p:spPr>
          <a:xfrm>
            <a:off x="7224713" y="4875213"/>
            <a:ext cx="1838325" cy="19208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27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9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АДМИНИСТРАЦИЯ ГОРОДА ТУЛЫ</a:t>
            </a:r>
          </a:p>
        </p:txBody>
      </p:sp>
      <p:sp>
        <p:nvSpPr>
          <p:cNvPr id="8198" name="Подзаголовок 2">
            <a:extLst>
              <a:ext uri="{FF2B5EF4-FFF2-40B4-BE49-F238E27FC236}">
                <a16:creationId xmlns="" xmlns:a16="http://schemas.microsoft.com/office/drawing/2014/main" id="{DB1EDC82-87DB-4EF9-9695-15F18A26B2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2574925"/>
            <a:ext cx="3567113" cy="674688"/>
          </a:xfrm>
        </p:spPr>
        <p:txBody>
          <a:bodyPr/>
          <a:lstStyle/>
          <a:p>
            <a:pPr algn="just" eaLnBrk="1" hangingPunct="1"/>
            <a:r>
              <a:rPr lang="ru-RU" altLang="ru-RU" sz="18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Сумма налоговых и неналоговых поступлений от субъектов малого и среднего предпринимательства</a:t>
            </a:r>
          </a:p>
        </p:txBody>
      </p:sp>
      <p:sp>
        <p:nvSpPr>
          <p:cNvPr id="8199" name="TextBox 35">
            <a:extLst>
              <a:ext uri="{FF2B5EF4-FFF2-40B4-BE49-F238E27FC236}">
                <a16:creationId xmlns="" xmlns:a16="http://schemas.microsoft.com/office/drawing/2014/main" id="{18336841-C981-4990-B4F8-D6564F611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103188"/>
            <a:ext cx="1566583" cy="59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Малый бизнес</a:t>
            </a:r>
          </a:p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2021 год</a:t>
            </a:r>
          </a:p>
        </p:txBody>
      </p:sp>
      <p:pic>
        <p:nvPicPr>
          <p:cNvPr id="9" name="Рисунок 7">
            <a:extLst>
              <a:ext uri="{FF2B5EF4-FFF2-40B4-BE49-F238E27FC236}">
                <a16:creationId xmlns="" xmlns:a16="http://schemas.microsoft.com/office/drawing/2014/main" id="{E0D3BD87-9075-4C08-8BF6-356F9BC7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6477" y="2182094"/>
            <a:ext cx="576795" cy="576795"/>
          </a:xfrm>
          <a:prstGeom prst="rect">
            <a:avLst/>
          </a:prstGeom>
        </p:spPr>
      </p:pic>
      <p:sp>
        <p:nvSpPr>
          <p:cNvPr id="22537" name="TextBox 8">
            <a:extLst>
              <a:ext uri="{FF2B5EF4-FFF2-40B4-BE49-F238E27FC236}">
                <a16:creationId xmlns="" xmlns:a16="http://schemas.microsoft.com/office/drawing/2014/main" id="{46CC8341-D058-44A4-8FF5-1206A2669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922338"/>
            <a:ext cx="3902075" cy="125418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2723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949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12751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  <a:p>
            <a:pPr marL="0" marR="0" lvl="0" indent="0" algn="just" defTabSz="912723" rtl="0" eaLnBrk="1" fontAlgn="base" latinLnBrk="0" hangingPunct="1"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55F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Субъектов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2F255F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малого и среднего предпринимательства (598 ИП, 351 юр. лицо)</a:t>
            </a:r>
          </a:p>
        </p:txBody>
      </p:sp>
      <p:pic>
        <p:nvPicPr>
          <p:cNvPr id="12" name="Рисунок 13">
            <a:extLst>
              <a:ext uri="{FF2B5EF4-FFF2-40B4-BE49-F238E27FC236}">
                <a16:creationId xmlns="" xmlns:a16="http://schemas.microsoft.com/office/drawing/2014/main" id="{0923E973-13E8-47A1-970C-517BE3BF01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974" y="3890223"/>
            <a:ext cx="536575" cy="536575"/>
          </a:xfrm>
          <a:prstGeom prst="rect">
            <a:avLst/>
          </a:prstGeom>
        </p:spPr>
      </p:pic>
      <p:sp>
        <p:nvSpPr>
          <p:cNvPr id="8203" name="TextBox 14">
            <a:extLst>
              <a:ext uri="{FF2B5EF4-FFF2-40B4-BE49-F238E27FC236}">
                <a16:creationId xmlns="" xmlns:a16="http://schemas.microsoft.com/office/drawing/2014/main" id="{7589DC51-CD1F-40A7-9353-CF6DFC73B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6245" y="2295663"/>
            <a:ext cx="1458989" cy="39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1225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47 млн. руб.</a:t>
            </a:r>
          </a:p>
        </p:txBody>
      </p:sp>
      <p:pic>
        <p:nvPicPr>
          <p:cNvPr id="16" name="Рисунок 25">
            <a:extLst>
              <a:ext uri="{FF2B5EF4-FFF2-40B4-BE49-F238E27FC236}">
                <a16:creationId xmlns="" xmlns:a16="http://schemas.microsoft.com/office/drawing/2014/main" id="{0F8F8089-D016-49DF-80F4-967EDFC050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974" y="991668"/>
            <a:ext cx="515276" cy="515276"/>
          </a:xfrm>
          <a:prstGeom prst="rect">
            <a:avLst/>
          </a:prstGeom>
        </p:spPr>
      </p:pic>
      <p:sp>
        <p:nvSpPr>
          <p:cNvPr id="17" name="TextBox 26">
            <a:extLst>
              <a:ext uri="{FF2B5EF4-FFF2-40B4-BE49-F238E27FC236}">
                <a16:creationId xmlns="" xmlns:a16="http://schemas.microsoft.com/office/drawing/2014/main" id="{C6EB10D5-2226-4D05-BB8E-CA2472874D4C}"/>
              </a:ext>
            </a:extLst>
          </p:cNvPr>
          <p:cNvSpPr txBox="1"/>
          <p:nvPr/>
        </p:nvSpPr>
        <p:spPr>
          <a:xfrm>
            <a:off x="1042988" y="3683000"/>
            <a:ext cx="3778250" cy="93102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0070C0"/>
                </a:solidFill>
                <a:latin typeface="Arial Black" panose="020B0A04020102020204" pitchFamily="34" charset="0"/>
                <a:ea typeface="Microsoft JhengHei" panose="020B0604030504040204" pitchFamily="34" charset="-120"/>
              </a:defRPr>
            </a:lvl1pPr>
          </a:lstStyle>
          <a:p>
            <a:pPr marL="0" marR="0" lvl="0" indent="0" algn="just" defTabSz="912723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3958 чел. </a:t>
            </a:r>
          </a:p>
          <a:p>
            <a:pPr marL="0" marR="0" lvl="0" indent="0" algn="just" defTabSz="912723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F255F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Численность работников  малых             и средних предприятий</a:t>
            </a:r>
          </a:p>
        </p:txBody>
      </p:sp>
      <p:pic>
        <p:nvPicPr>
          <p:cNvPr id="8206" name="Picture 2">
            <a:extLst>
              <a:ext uri="{FF2B5EF4-FFF2-40B4-BE49-F238E27FC236}">
                <a16:creationId xmlns="" xmlns:a16="http://schemas.microsoft.com/office/drawing/2014/main" id="{35D383BF-9175-4917-BD8F-303E70056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904875"/>
            <a:ext cx="28082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3">
            <a:extLst>
              <a:ext uri="{FF2B5EF4-FFF2-40B4-BE49-F238E27FC236}">
                <a16:creationId xmlns="" xmlns:a16="http://schemas.microsoft.com/office/drawing/2014/main" id="{BE007B7E-06BF-428D-AB0C-E605A4160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2909888"/>
            <a:ext cx="3146425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D6D8EE9C-B7B6-4632-B16A-88C0E24008B1}"/>
              </a:ext>
            </a:extLst>
          </p:cNvPr>
          <p:cNvSpPr/>
          <p:nvPr/>
        </p:nvSpPr>
        <p:spPr>
          <a:xfrm>
            <a:off x="2915816" y="1325465"/>
            <a:ext cx="6119938" cy="32625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endParaRPr lang="ru-RU" b="1" dirty="0" smtClean="0">
              <a:solidFill>
                <a:srgbClr val="312560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b="1" dirty="0" smtClean="0">
                <a:solidFill>
                  <a:srgbClr val="312560"/>
                </a:solidFill>
                <a:latin typeface="Century Gothic" panose="020B0502020202020204" pitchFamily="34" charset="0"/>
              </a:rPr>
              <a:t>   </a:t>
            </a:r>
          </a:p>
          <a:p>
            <a:pPr algn="just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9AACD2C2-81C8-478F-8ABA-4A741A437A1A}"/>
              </a:ext>
            </a:extLst>
          </p:cNvPr>
          <p:cNvSpPr txBox="1"/>
          <p:nvPr/>
        </p:nvSpPr>
        <p:spPr>
          <a:xfrm>
            <a:off x="3851920" y="751902"/>
            <a:ext cx="4056454" cy="4312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AF24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«Чистая вода Тульской области»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9429BA6-1207-4FF3-B2A4-8D5358474BA4}"/>
              </a:ext>
            </a:extLst>
          </p:cNvPr>
          <p:cNvSpPr txBox="1"/>
          <p:nvPr/>
        </p:nvSpPr>
        <p:spPr>
          <a:xfrm>
            <a:off x="2915816" y="1275607"/>
            <a:ext cx="5965625" cy="41626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endParaRPr lang="ru-RU" b="1" dirty="0" smtClean="0">
              <a:solidFill>
                <a:srgbClr val="312560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Разработка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сметной документации по объекту «Строительство очистных сооружений бытовых сточных вод </a:t>
            </a: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 г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. Суворова» на сумму </a:t>
            </a: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6,3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руб.</a:t>
            </a:r>
            <a:endParaRPr lang="en-GB" sz="2000" b="1" dirty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en-GB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/>
            </a:r>
            <a:br>
              <a:rPr lang="en-GB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строительство станции водоподготовки в п.Центральный на сумму</a:t>
            </a:r>
            <a:r>
              <a:rPr lang="ru-RU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151 млн. руб.</a:t>
            </a:r>
          </a:p>
          <a:p>
            <a:pPr algn="just"/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ремонт водопровода и замена водонапорной башни в с.Березово на сумму</a:t>
            </a:r>
            <a:r>
              <a:rPr lang="ru-RU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3,4 млн. </a:t>
            </a:r>
            <a:r>
              <a:rPr lang="ru-RU" sz="2000" b="1" dirty="0" err="1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endParaRPr lang="ru-RU" sz="2000" b="1" dirty="0" smtClean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just"/>
            <a:endParaRPr lang="ru-RU" sz="2400" b="1" dirty="0" smtClean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endParaRPr lang="ru-RU" sz="1600" b="1" dirty="0" smtClean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endParaRPr lang="ru-RU" sz="1600" b="1" dirty="0" smtClean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endParaRPr lang="ru-RU" sz="2400" b="1" dirty="0">
              <a:solidFill>
                <a:srgbClr val="3125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B26AD992-DC89-4A86-A0D9-F82A46B10C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C75AE490-34E9-4091-931B-CB662E3F536C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27F949A9-57CF-4F34-979E-B3E4C8615308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C36AA72-4331-4E0B-B171-C2E516F603E6}"/>
              </a:ext>
            </a:extLst>
          </p:cNvPr>
          <p:cNvSpPr txBox="1"/>
          <p:nvPr/>
        </p:nvSpPr>
        <p:spPr>
          <a:xfrm>
            <a:off x="8589046" y="225909"/>
            <a:ext cx="33605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11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65613912-6334-4B6C-A901-42B7CFF3BB1C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B0B0739-C72C-4EBA-B6EA-0F2678430F70}"/>
              </a:ext>
            </a:extLst>
          </p:cNvPr>
          <p:cNvSpPr txBox="1"/>
          <p:nvPr/>
        </p:nvSpPr>
        <p:spPr>
          <a:xfrm>
            <a:off x="206566" y="103369"/>
            <a:ext cx="26770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Коммунальное хозяйство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9041D23-307F-4340-950C-02F97BDD41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576" y="1851670"/>
            <a:ext cx="2014460" cy="2014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2612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A8F36624-2AC5-4666-9BCB-2F4337DB1443}"/>
              </a:ext>
            </a:extLst>
          </p:cNvPr>
          <p:cNvSpPr/>
          <p:nvPr/>
        </p:nvSpPr>
        <p:spPr>
          <a:xfrm>
            <a:off x="4309747" y="892245"/>
            <a:ext cx="4592224" cy="36422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382E4E7-E375-417F-9641-7B2193DB51BF}"/>
              </a:ext>
            </a:extLst>
          </p:cNvPr>
          <p:cNvSpPr txBox="1"/>
          <p:nvPr/>
        </p:nvSpPr>
        <p:spPr>
          <a:xfrm>
            <a:off x="933019" y="4700503"/>
            <a:ext cx="239558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Суворовский район, д. Гущино</a:t>
            </a:r>
            <a:endParaRPr lang="ru-RU" sz="1200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64645B8C-54B9-4867-8658-2B49B746CC65}"/>
              </a:ext>
            </a:extLst>
          </p:cNvPr>
          <p:cNvSpPr txBox="1"/>
          <p:nvPr/>
        </p:nvSpPr>
        <p:spPr>
          <a:xfrm>
            <a:off x="4427983" y="1891553"/>
            <a:ext cx="429306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600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с. Кипеть, д. Гущино, д. </a:t>
            </a:r>
            <a:r>
              <a:rPr lang="ru-RU" sz="1600" dirty="0" err="1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Варушицы</a:t>
            </a:r>
            <a:r>
              <a:rPr lang="ru-RU" sz="1600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D693E09-C215-4E18-A5A0-2ABD11A12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3F7DEFC-E8C5-4ABC-9101-1AA1EA8F8F24}"/>
              </a:ext>
            </a:extLst>
          </p:cNvPr>
          <p:cNvSpPr txBox="1"/>
          <p:nvPr/>
        </p:nvSpPr>
        <p:spPr>
          <a:xfrm>
            <a:off x="206566" y="103369"/>
            <a:ext cx="141968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Газификация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480D415-BB14-4BBA-8AC0-FE71B49E1722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="" xmlns:a16="http://schemas.microsoft.com/office/drawing/2014/main" id="{E389A6D7-9053-4F9D-B66F-3A001F18A3CD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3D8C01F-2F6E-4C59-B5DA-B5920A473A4C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12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666D2171-173F-4FAF-8001-CEEED27CC95F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D5905CD2-FD71-49CC-9E41-DCB0184190E3}"/>
              </a:ext>
            </a:extLst>
          </p:cNvPr>
          <p:cNvSpPr txBox="1"/>
          <p:nvPr/>
        </p:nvSpPr>
        <p:spPr>
          <a:xfrm>
            <a:off x="4320293" y="973887"/>
            <a:ext cx="459222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2021 году построены газопроводы</a:t>
            </a:r>
            <a:endParaRPr lang="ru-RU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1AE49F4-6283-4D3A-9712-4316B96CA3A2}"/>
              </a:ext>
            </a:extLst>
          </p:cNvPr>
          <p:cNvSpPr txBox="1"/>
          <p:nvPr/>
        </p:nvSpPr>
        <p:spPr>
          <a:xfrm>
            <a:off x="4427985" y="1489337"/>
            <a:ext cx="86409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13</a:t>
            </a:r>
            <a:r>
              <a:rPr lang="ru-RU" b="1" dirty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км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074A473D-E774-466D-908E-DD406DC1B90B}"/>
              </a:ext>
            </a:extLst>
          </p:cNvPr>
          <p:cNvSpPr txBox="1"/>
          <p:nvPr/>
        </p:nvSpPr>
        <p:spPr>
          <a:xfrm>
            <a:off x="5724128" y="1486868"/>
            <a:ext cx="213568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27,9</a:t>
            </a:r>
            <a:r>
              <a:rPr lang="ru-RU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 smtClean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млн.руб.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BF61527-0557-464C-B2C0-74376A03F091}"/>
              </a:ext>
            </a:extLst>
          </p:cNvPr>
          <p:cNvSpPr txBox="1"/>
          <p:nvPr/>
        </p:nvSpPr>
        <p:spPr>
          <a:xfrm>
            <a:off x="4265542" y="4315251"/>
            <a:ext cx="4646975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sz="1600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с. </a:t>
            </a:r>
            <a:r>
              <a:rPr lang="ru-RU" sz="1600" dirty="0" err="1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Жеремино</a:t>
            </a:r>
            <a:r>
              <a:rPr lang="ru-RU" sz="1600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, </a:t>
            </a:r>
            <a:r>
              <a:rPr lang="ru-RU" sz="1600" dirty="0" err="1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д.Ившино</a:t>
            </a:r>
            <a:r>
              <a:rPr lang="ru-RU" sz="1600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, </a:t>
            </a:r>
            <a:r>
              <a:rPr lang="ru-RU" sz="1600" dirty="0" err="1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д.Герасимово</a:t>
            </a:r>
            <a:r>
              <a:rPr lang="ru-RU" sz="1600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, д.Богданово </a:t>
            </a:r>
            <a:endParaRPr lang="ru-RU" sz="1600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218C633-2AEB-4C8A-B9EC-85F9D7663C39}"/>
              </a:ext>
            </a:extLst>
          </p:cNvPr>
          <p:cNvSpPr txBox="1"/>
          <p:nvPr/>
        </p:nvSpPr>
        <p:spPr>
          <a:xfrm>
            <a:off x="4320294" y="3262012"/>
            <a:ext cx="4592223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2022 году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планируется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строительство</a:t>
            </a:r>
          </a:p>
          <a:p>
            <a:pPr algn="ctr"/>
            <a:r>
              <a:rPr lang="ru-RU" sz="20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4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объектов</a:t>
            </a:r>
            <a:endParaRPr lang="ru-RU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2C774004-539C-4CEE-8D23-F73D461DE6CF}"/>
              </a:ext>
            </a:extLst>
          </p:cNvPr>
          <p:cNvSpPr txBox="1"/>
          <p:nvPr/>
        </p:nvSpPr>
        <p:spPr>
          <a:xfrm>
            <a:off x="4420180" y="3769010"/>
            <a:ext cx="166459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9,3</a:t>
            </a:r>
            <a:r>
              <a:rPr lang="ru-RU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км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FC61C79E-FF9A-4F89-B9A6-1B9A99CE3B19}"/>
              </a:ext>
            </a:extLst>
          </p:cNvPr>
          <p:cNvSpPr txBox="1"/>
          <p:nvPr/>
        </p:nvSpPr>
        <p:spPr>
          <a:xfrm>
            <a:off x="5831559" y="3769010"/>
            <a:ext cx="202825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26,4</a:t>
            </a:r>
            <a:r>
              <a:rPr lang="ru-RU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 smtClean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млн.руб.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FCB4BC8-31E2-4C2A-88F6-2DDF2C8DFE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96" r="32905"/>
          <a:stretch/>
        </p:blipFill>
        <p:spPr>
          <a:xfrm>
            <a:off x="42933" y="779987"/>
            <a:ext cx="4222609" cy="39235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1218C633-2AEB-4C8A-B9EC-85F9D7663C39}"/>
              </a:ext>
            </a:extLst>
          </p:cNvPr>
          <p:cNvSpPr txBox="1"/>
          <p:nvPr/>
        </p:nvSpPr>
        <p:spPr>
          <a:xfrm>
            <a:off x="4420180" y="2261738"/>
            <a:ext cx="459222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2021 году начато строительство с.Березово</a:t>
            </a:r>
            <a:endParaRPr lang="ru-RU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C774004-539C-4CEE-8D23-F73D461DE6CF}"/>
              </a:ext>
            </a:extLst>
          </p:cNvPr>
          <p:cNvSpPr txBox="1"/>
          <p:nvPr/>
        </p:nvSpPr>
        <p:spPr>
          <a:xfrm>
            <a:off x="4420180" y="2768736"/>
            <a:ext cx="166459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19,8</a:t>
            </a:r>
            <a:r>
              <a:rPr lang="ru-RU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км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FC61C79E-FF9A-4F89-B9A6-1B9A99CE3B19}"/>
              </a:ext>
            </a:extLst>
          </p:cNvPr>
          <p:cNvSpPr txBox="1"/>
          <p:nvPr/>
        </p:nvSpPr>
        <p:spPr>
          <a:xfrm>
            <a:off x="5831559" y="2768736"/>
            <a:ext cx="202825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56</a:t>
            </a:r>
            <a:r>
              <a:rPr lang="ru-RU" b="1" dirty="0" smtClean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млн.руб.</a:t>
            </a:r>
            <a:endParaRPr lang="ru-RU" dirty="0">
              <a:solidFill>
                <a:srgbClr val="3924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1670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3A0EAC3-243F-4F2C-AAC5-AF284B64E6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EC8BD672-E11A-4E94-B9EA-E1F7F5795956}"/>
              </a:ext>
            </a:extLst>
          </p:cNvPr>
          <p:cNvSpPr txBox="1"/>
          <p:nvPr/>
        </p:nvSpPr>
        <p:spPr>
          <a:xfrm>
            <a:off x="206566" y="103369"/>
            <a:ext cx="178446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Благоустройство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9CF0F40-A3A0-4789-8FCE-AD1B12D69BEB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7348BB53-87B3-4B14-91A2-4B4669B136D5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D90025CB-6AC1-4E2F-962A-C57B2DB0EF35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13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2B4298EA-D4D2-48DF-A27F-8F310F7C9DE0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F873178-C062-4D1A-A6C0-2787A7212BDB}"/>
              </a:ext>
            </a:extLst>
          </p:cNvPr>
          <p:cNvSpPr txBox="1"/>
          <p:nvPr/>
        </p:nvSpPr>
        <p:spPr>
          <a:xfrm>
            <a:off x="-32052" y="4933688"/>
            <a:ext cx="3671665" cy="2308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Обустройство тротуара </a:t>
            </a:r>
            <a:r>
              <a:rPr lang="ru-RU" sz="1050" b="1" dirty="0" smtClean="0">
                <a:solidFill>
                  <a:srgbClr val="002060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 на ул</a:t>
            </a:r>
            <a:r>
              <a:rPr lang="ru-RU" sz="1050" b="1" dirty="0">
                <a:solidFill>
                  <a:srgbClr val="002060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. Тульская в г. Суворове</a:t>
            </a:r>
            <a:endParaRPr lang="ru-RU" sz="105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773538C-0A8E-48E3-BB9A-5AC593D42896}"/>
              </a:ext>
            </a:extLst>
          </p:cNvPr>
          <p:cNvSpPr/>
          <p:nvPr/>
        </p:nvSpPr>
        <p:spPr>
          <a:xfrm>
            <a:off x="3491880" y="915565"/>
            <a:ext cx="5328592" cy="3960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D769816-2058-4399-83A0-924698DF4B27}"/>
              </a:ext>
            </a:extLst>
          </p:cNvPr>
          <p:cNvSpPr txBox="1"/>
          <p:nvPr/>
        </p:nvSpPr>
        <p:spPr>
          <a:xfrm>
            <a:off x="4598558" y="3639460"/>
            <a:ext cx="2340980" cy="475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13,9</a:t>
            </a:r>
            <a:r>
              <a:rPr lang="ru-RU" sz="2000" b="1" dirty="0" smtClean="0">
                <a:solidFill>
                  <a:srgbClr val="C327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руб.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E8C211C-D722-46A2-BEA2-9A2BA3CAD7B8}"/>
              </a:ext>
            </a:extLst>
          </p:cNvPr>
          <p:cNvSpPr txBox="1"/>
          <p:nvPr/>
        </p:nvSpPr>
        <p:spPr>
          <a:xfrm>
            <a:off x="3491880" y="1179251"/>
            <a:ext cx="3068132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000" b="1" dirty="0" smtClean="0">
                <a:solidFill>
                  <a:srgbClr val="C327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15 </a:t>
            </a:r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придомовых </a:t>
            </a:r>
            <a:r>
              <a:rPr lang="ru-RU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территорий </a:t>
            </a:r>
            <a:endParaRPr lang="en-US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en-US" sz="2000" b="1" dirty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</a:t>
            </a:r>
            <a:r>
              <a:rPr lang="ru-RU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общественных </a:t>
            </a:r>
            <a:endParaRPr lang="ru-RU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84D4E02-4176-44DC-A603-06D688F43BBD}"/>
              </a:ext>
            </a:extLst>
          </p:cNvPr>
          <p:cNvSpPr txBox="1"/>
          <p:nvPr/>
        </p:nvSpPr>
        <p:spPr>
          <a:xfrm>
            <a:off x="3491880" y="2040585"/>
            <a:ext cx="5328592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Выполнено </a:t>
            </a:r>
            <a:r>
              <a:rPr lang="ru-RU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асфальтирование прилегающей </a:t>
            </a: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территории ДК Рождествено.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 г. Чекалин </a:t>
            </a: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выполнены </a:t>
            </a:r>
            <a:r>
              <a:rPr lang="ru-RU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работы по </a:t>
            </a: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асфальтированию </a:t>
            </a:r>
            <a:r>
              <a:rPr lang="ru-RU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7</a:t>
            </a: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тротуаров.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8E7D11C-B78E-4B3F-A136-F73FD3AF36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" y="792316"/>
            <a:ext cx="3384931" cy="187246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A472229-4A5F-433E-9911-45628D5B1851}"/>
              </a:ext>
            </a:extLst>
          </p:cNvPr>
          <p:cNvSpPr txBox="1"/>
          <p:nvPr/>
        </p:nvSpPr>
        <p:spPr>
          <a:xfrm>
            <a:off x="80126" y="2599019"/>
            <a:ext cx="33849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Благоустройство общественной территории ДК Рождествено в рамках программы ФСГС</a:t>
            </a:r>
            <a:endParaRPr lang="ru-RU" sz="105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27BDE8F-3DFC-4B73-B053-AD91C295E0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6" y="2977544"/>
            <a:ext cx="3329988" cy="199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6475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11786C5-4AA2-4E49-B7EE-B6C10647D0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964BB1F9-7EFC-47C1-96FB-20E0E1E45753}"/>
              </a:ext>
            </a:extLst>
          </p:cNvPr>
          <p:cNvSpPr txBox="1"/>
          <p:nvPr/>
        </p:nvSpPr>
        <p:spPr>
          <a:xfrm>
            <a:off x="206566" y="103369"/>
            <a:ext cx="308751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Дороги и дорожное хозяйство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276A141-A6AF-4B7E-A984-0EE517634B8F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DFD47EB3-3778-46B3-A174-FE5A4E0FE822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82D59E4D-735E-4999-A846-8FCB5379249C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14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FECE2DCA-6445-4D6E-AD93-0FC0861579E9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4B8DB251-7ABB-4334-B253-6FE145911BF6}"/>
              </a:ext>
            </a:extLst>
          </p:cNvPr>
          <p:cNvSpPr/>
          <p:nvPr/>
        </p:nvSpPr>
        <p:spPr>
          <a:xfrm>
            <a:off x="3734734" y="1275606"/>
            <a:ext cx="5301020" cy="2990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48F68AF0-43DD-4123-926E-69A2D1C9EFBF}"/>
              </a:ext>
            </a:extLst>
          </p:cNvPr>
          <p:cNvSpPr txBox="1"/>
          <p:nvPr/>
        </p:nvSpPr>
        <p:spPr>
          <a:xfrm>
            <a:off x="3791854" y="1635646"/>
            <a:ext cx="5243900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2021 году </a:t>
            </a:r>
            <a:endParaRPr lang="ru-RU" b="1" dirty="0" smtClean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выполнен ремонт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дорог на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сумму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63,6 млн. руб.</a:t>
            </a:r>
          </a:p>
          <a:p>
            <a:pPr algn="just"/>
            <a:endParaRPr lang="ru-RU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2022 году</a:t>
            </a:r>
          </a:p>
          <a:p>
            <a:pPr algn="just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планируется ремонт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автомобильных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дорог</a:t>
            </a:r>
          </a:p>
          <a:p>
            <a:pPr algn="just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сумму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66,3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рублей</a:t>
            </a:r>
            <a:r>
              <a:rPr lang="ru-RU" sz="2000" b="1" dirty="0">
                <a:solidFill>
                  <a:srgbClr val="E3412E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протяженностью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31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км.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CE0D39B-6081-4A90-B401-BA1C3326A1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4" y="1275605"/>
            <a:ext cx="3646620" cy="29333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F1C2481-859D-45A9-960F-AFFA20BC139A}"/>
              </a:ext>
            </a:extLst>
          </p:cNvPr>
          <p:cNvSpPr txBox="1"/>
          <p:nvPr/>
        </p:nvSpPr>
        <p:spPr>
          <a:xfrm>
            <a:off x="854152" y="4222202"/>
            <a:ext cx="192678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г. Суворов ул. Кирова</a:t>
            </a:r>
          </a:p>
        </p:txBody>
      </p:sp>
    </p:spTree>
    <p:extLst>
      <p:ext uri="{BB962C8B-B14F-4D97-AF65-F5344CB8AC3E}">
        <p14:creationId xmlns="" xmlns:p14="http://schemas.microsoft.com/office/powerpoint/2010/main" val="27517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5" y="103369"/>
            <a:ext cx="140371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Образование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15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165C582-42B8-4176-A1F9-D4406C0FDDDF}"/>
              </a:ext>
            </a:extLst>
          </p:cNvPr>
          <p:cNvSpPr txBox="1"/>
          <p:nvPr/>
        </p:nvSpPr>
        <p:spPr>
          <a:xfrm>
            <a:off x="611560" y="2943242"/>
            <a:ext cx="233209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МБУ </a:t>
            </a:r>
            <a:r>
              <a:rPr lang="ru-RU" sz="10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«Гимназия г.Суворова»</a:t>
            </a:r>
            <a:endParaRPr lang="en-GB" sz="10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8165C582-42B8-4176-A1F9-D4406C0FDDDF}"/>
              </a:ext>
            </a:extLst>
          </p:cNvPr>
          <p:cNvSpPr txBox="1"/>
          <p:nvPr/>
        </p:nvSpPr>
        <p:spPr>
          <a:xfrm>
            <a:off x="12975" y="4875845"/>
            <a:ext cx="337226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МБОУ СОШ №5 ЦО </a:t>
            </a:r>
            <a:r>
              <a:rPr lang="ru-RU" sz="1000" b="1" dirty="0" err="1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г.Суворова</a:t>
            </a:r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им. Е.П. Тарасова</a:t>
            </a:r>
            <a:endParaRPr lang="en-GB" sz="10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56FC46D-5E4A-4316-B8FF-9727974D9660}"/>
              </a:ext>
            </a:extLst>
          </p:cNvPr>
          <p:cNvSpPr txBox="1"/>
          <p:nvPr/>
        </p:nvSpPr>
        <p:spPr>
          <a:xfrm>
            <a:off x="3558170" y="849354"/>
            <a:ext cx="5585830" cy="40703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000" b="1" dirty="0">
                <a:solidFill>
                  <a:srgbClr val="AF24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2021</a:t>
            </a:r>
            <a:r>
              <a:rPr lang="ru-RU" sz="20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sz="20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</a:br>
            <a:endParaRPr lang="ru-RU" sz="20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Охват обучающихся горячим питанием</a:t>
            </a:r>
          </a:p>
          <a:p>
            <a:pPr marL="171450" indent="-171450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  76%</a:t>
            </a:r>
            <a:endParaRPr lang="en-US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en-US" sz="2000" b="1" dirty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11,9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  <a:b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endParaRPr lang="ru-RU" sz="2000" b="1" dirty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marL="171450" indent="-171450"/>
            <a:r>
              <a:rPr lang="ru-RU" sz="2000" b="1" dirty="0" smtClean="0">
                <a:solidFill>
                  <a:srgbClr val="AF24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2022</a:t>
            </a:r>
            <a:endParaRPr lang="ru-RU" sz="20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171450" indent="-171450"/>
            <a:endParaRPr lang="ru-RU" sz="2000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Охват обучающихся горячим питанием</a:t>
            </a:r>
          </a:p>
          <a:p>
            <a:pPr marL="171450" indent="-171450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  78%</a:t>
            </a:r>
            <a:endParaRPr lang="en-US" b="1" dirty="0" smtClean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en-US" sz="2000" b="1" dirty="0" smtClean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13,2 млн. руб.</a:t>
            </a:r>
            <a:b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endParaRPr lang="ru-RU" sz="2000" b="1" dirty="0" smtClean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</a:t>
            </a:r>
            <a:endParaRPr lang="ru-RU" sz="2000" b="1" dirty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66" y="849354"/>
            <a:ext cx="3305575" cy="198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666" y="3166380"/>
            <a:ext cx="3286817" cy="1709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77311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5" y="103369"/>
            <a:ext cx="140371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Образование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16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165C582-42B8-4176-A1F9-D4406C0FDDDF}"/>
              </a:ext>
            </a:extLst>
          </p:cNvPr>
          <p:cNvSpPr txBox="1"/>
          <p:nvPr/>
        </p:nvSpPr>
        <p:spPr>
          <a:xfrm>
            <a:off x="827584" y="2876371"/>
            <a:ext cx="204406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МБУ </a:t>
            </a:r>
            <a:r>
              <a:rPr lang="ru-RU" sz="10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ДО « ДЮСШ»</a:t>
            </a:r>
            <a:endParaRPr lang="en-GB" sz="10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8165C582-42B8-4176-A1F9-D4406C0FDDDF}"/>
              </a:ext>
            </a:extLst>
          </p:cNvPr>
          <p:cNvSpPr txBox="1"/>
          <p:nvPr/>
        </p:nvSpPr>
        <p:spPr>
          <a:xfrm>
            <a:off x="45712" y="4875845"/>
            <a:ext cx="337226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МБОУ </a:t>
            </a:r>
            <a:r>
              <a:rPr lang="ru-RU" sz="10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«СОШ </a:t>
            </a:r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№5 ЦО г.Суворова им. Е.П. </a:t>
            </a:r>
            <a:r>
              <a:rPr lang="ru-RU" sz="10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Тарасова»</a:t>
            </a:r>
            <a:endParaRPr lang="en-GB" sz="10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56FC46D-5E4A-4316-B8FF-9727974D9660}"/>
              </a:ext>
            </a:extLst>
          </p:cNvPr>
          <p:cNvSpPr txBox="1"/>
          <p:nvPr/>
        </p:nvSpPr>
        <p:spPr>
          <a:xfrm>
            <a:off x="3558170" y="849354"/>
            <a:ext cx="5585830" cy="35471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ru-RU" sz="20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Ремонт бассейна МБУ ДО «ДЮСШ» </a:t>
            </a:r>
            <a:endParaRPr lang="en-US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en-US" b="1" dirty="0">
                <a:solidFill>
                  <a:srgbClr val="C12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19,4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  <a:r>
              <a:rPr lang="ru-RU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endParaRPr lang="ru-RU" b="1" dirty="0">
              <a:solidFill>
                <a:srgbClr val="E341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Ремонт кровли в МКОУ «</a:t>
            </a:r>
            <a:r>
              <a:rPr lang="ru-RU" b="1" dirty="0" err="1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Черепетская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СОШ ЦО им. Н.К. Аносова» –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3 млн. руб.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МКОУ </a:t>
            </a: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«</a:t>
            </a:r>
            <a:r>
              <a:rPr lang="ru-RU" b="1" dirty="0" err="1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Чекалинская</a:t>
            </a: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СОШ ЦО им. А.П. </a:t>
            </a:r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Чекалина» 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–</a:t>
            </a:r>
            <a:r>
              <a:rPr lang="ru-RU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 млн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МБОУ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«СОШ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№5 ЦО г.</a:t>
            </a:r>
            <a:r>
              <a:rPr lang="en-US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Суворова им. Е.П.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Тарасова»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–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959 тыс. руб.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86DA920-E083-4756-BF5A-7078C7495D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b="19491"/>
          <a:stretch/>
        </p:blipFill>
        <p:spPr>
          <a:xfrm>
            <a:off x="45712" y="787561"/>
            <a:ext cx="3512458" cy="20888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3BB6A36-3B0F-402B-8EA8-BC86B87657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6" y="3059025"/>
            <a:ext cx="3512458" cy="17560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7311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69"/>
            <a:ext cx="102412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Культура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17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443057" y="4884916"/>
            <a:ext cx="2592697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02C12267-A6C7-45FD-BA3C-5D7AC0BB2675}"/>
              </a:ext>
            </a:extLst>
          </p:cNvPr>
          <p:cNvSpPr txBox="1"/>
          <p:nvPr/>
        </p:nvSpPr>
        <p:spPr>
          <a:xfrm>
            <a:off x="683568" y="3161024"/>
            <a:ext cx="354589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2F255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Новогодние колядки в с.Рождествено</a:t>
            </a:r>
            <a:endParaRPr lang="en-US" sz="1200" b="1" dirty="0">
              <a:solidFill>
                <a:srgbClr val="2F255F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A7339EE7-74F5-4B37-8191-D5FA7A30FEBB}"/>
              </a:ext>
            </a:extLst>
          </p:cNvPr>
          <p:cNvSpPr/>
          <p:nvPr/>
        </p:nvSpPr>
        <p:spPr>
          <a:xfrm>
            <a:off x="310864" y="3579862"/>
            <a:ext cx="8833135" cy="1497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000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DB81C08-8F9F-4B5E-A662-97CDB85E5F73}"/>
              </a:ext>
            </a:extLst>
          </p:cNvPr>
          <p:cNvSpPr txBox="1"/>
          <p:nvPr/>
        </p:nvSpPr>
        <p:spPr>
          <a:xfrm>
            <a:off x="310865" y="3707671"/>
            <a:ext cx="4259162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1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0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учреждений культуры клубного типа,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11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библиотек,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2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музея, </a:t>
            </a:r>
          </a:p>
          <a:p>
            <a:pPr algn="ctr"/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парк культуры и отдыха </a:t>
            </a:r>
          </a:p>
          <a:p>
            <a:pPr algn="ctr"/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 детская школа искусств</a:t>
            </a:r>
            <a:endParaRPr lang="ru-RU" dirty="0">
              <a:solidFill>
                <a:srgbClr val="3125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DAAF4AF2-9828-447F-91FB-5E10407B5A79}"/>
              </a:ext>
            </a:extLst>
          </p:cNvPr>
          <p:cNvSpPr txBox="1"/>
          <p:nvPr/>
        </p:nvSpPr>
        <p:spPr>
          <a:xfrm>
            <a:off x="4570027" y="3707671"/>
            <a:ext cx="4465727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2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млн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.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руб.</a:t>
            </a:r>
            <a:r>
              <a:rPr lang="ru-RU" b="1" dirty="0">
                <a:solidFill>
                  <a:srgbClr val="3125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ремонт </a:t>
            </a:r>
            <a:r>
              <a:rPr lang="ru-RU" b="1" dirty="0" smtClean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помещения, приобретена мебель МКУК 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«Суворовская </a:t>
            </a:r>
            <a:r>
              <a:rPr lang="ru-RU" b="1" dirty="0" err="1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межпоселенческая</a:t>
            </a:r>
            <a:r>
              <a:rPr lang="ru-RU" b="1" dirty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централизованная библиотечная система» </a:t>
            </a:r>
          </a:p>
          <a:p>
            <a:pPr algn="ctr"/>
            <a:r>
              <a:rPr lang="ru-RU" b="1" dirty="0" smtClean="0">
                <a:solidFill>
                  <a:srgbClr val="3125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</a:t>
            </a:r>
            <a:endParaRPr lang="ru-RU" b="1" dirty="0">
              <a:solidFill>
                <a:srgbClr val="3125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7705B4A-7079-463D-A257-FE8C265ED7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3" y="767061"/>
            <a:ext cx="3528392" cy="23708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069AB9C-D11D-4A47-B242-37DD7604A67A}"/>
              </a:ext>
            </a:extLst>
          </p:cNvPr>
          <p:cNvSpPr txBox="1"/>
          <p:nvPr/>
        </p:nvSpPr>
        <p:spPr>
          <a:xfrm>
            <a:off x="6084168" y="3137940"/>
            <a:ext cx="1957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Губернаторская елка</a:t>
            </a:r>
            <a:endParaRPr lang="ru-RU" sz="12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767061"/>
            <a:ext cx="3672408" cy="237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723645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69"/>
            <a:ext cx="205941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Молодежка и спорт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18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822ECB3F-F8BC-4694-915A-A675C29B8ED8}"/>
              </a:ext>
            </a:extLst>
          </p:cNvPr>
          <p:cNvSpPr txBox="1"/>
          <p:nvPr/>
        </p:nvSpPr>
        <p:spPr>
          <a:xfrm>
            <a:off x="5652120" y="4079472"/>
            <a:ext cx="249963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600" b="1" dirty="0">
                <a:solidFill>
                  <a:srgbClr val="AF245F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endParaRPr lang="ru-RU" sz="1600" b="1" dirty="0" smtClean="0">
              <a:solidFill>
                <a:srgbClr val="39246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1400" b="1" dirty="0" smtClean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Акция «Гражданин России»</a:t>
            </a:r>
            <a:endParaRPr lang="ru-RU" sz="1400" b="1" dirty="0">
              <a:solidFill>
                <a:srgbClr val="39246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DB7CD76-DF91-4F10-928B-06746FA91AD2}"/>
              </a:ext>
            </a:extLst>
          </p:cNvPr>
          <p:cNvSpPr txBox="1"/>
          <p:nvPr/>
        </p:nvSpPr>
        <p:spPr>
          <a:xfrm>
            <a:off x="376272" y="4344930"/>
            <a:ext cx="410527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Региональный юнармейский форум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D68A836-AFF1-4CC2-BEFC-46D98C1A5C91}"/>
              </a:ext>
            </a:extLst>
          </p:cNvPr>
          <p:cNvSpPr txBox="1"/>
          <p:nvPr/>
        </p:nvSpPr>
        <p:spPr>
          <a:xfrm>
            <a:off x="4481545" y="2880432"/>
            <a:ext cx="448266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endParaRPr lang="ru-RU" sz="16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566" y="1203597"/>
            <a:ext cx="4369187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9B24628-D73E-4057-A3D0-637F09D760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203598"/>
            <a:ext cx="3744416" cy="29523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4422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69"/>
            <a:ext cx="205941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Молодежка и спорт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19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9556DBE-555C-4685-AF55-7DF127AD95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15566"/>
            <a:ext cx="3577169" cy="25241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B33A7AD-3E2A-4254-9CD7-038FE1017C9B}"/>
              </a:ext>
            </a:extLst>
          </p:cNvPr>
          <p:cNvSpPr txBox="1"/>
          <p:nvPr/>
        </p:nvSpPr>
        <p:spPr>
          <a:xfrm>
            <a:off x="206566" y="3843144"/>
            <a:ext cx="8735782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Грант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 Правительства Тульской области </a:t>
            </a:r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за 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наилучшие показатели в области физической культуры и спорта </a:t>
            </a:r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-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2,5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млн. рублей.</a:t>
            </a:r>
          </a:p>
          <a:p>
            <a:pPr algn="just"/>
            <a:r>
              <a:rPr lang="ru-RU" sz="18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В </a:t>
            </a:r>
            <a:r>
              <a:rPr lang="ru-RU" sz="1800" b="1" dirty="0">
                <a:solidFill>
                  <a:srgbClr val="002060"/>
                </a:solidFill>
                <a:latin typeface="PT Astra Serif" panose="020A0603040505020204" pitchFamily="18" charset="-52"/>
                <a:ea typeface="Calibri" panose="020F0502020204030204" pitchFamily="34" charset="0"/>
                <a:cs typeface="Courier New" panose="02070309020205020404" pitchFamily="49" charset="0"/>
              </a:rPr>
              <a:t>2021 году выполнены работы по установке сидений на стадионе «Энергия» и установке дополнительного освещения</a:t>
            </a:r>
            <a:endParaRPr lang="ru-RU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DB7CD76-DF91-4F10-928B-06746FA91AD2}"/>
              </a:ext>
            </a:extLst>
          </p:cNvPr>
          <p:cNvSpPr txBox="1"/>
          <p:nvPr/>
        </p:nvSpPr>
        <p:spPr>
          <a:xfrm>
            <a:off x="2408316" y="3527673"/>
            <a:ext cx="410527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Стадион «Энергия»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1" y="915566"/>
            <a:ext cx="4248473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16393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>
            <a:extLst>
              <a:ext uri="{FF2B5EF4-FFF2-40B4-BE49-F238E27FC236}">
                <a16:creationId xmlns="" xmlns:a16="http://schemas.microsoft.com/office/drawing/2014/main" id="{0AC425FF-0778-48DC-871A-A89FFCBC41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057" y="3262314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79">
            <a:extLst>
              <a:ext uri="{FF2B5EF4-FFF2-40B4-BE49-F238E27FC236}">
                <a16:creationId xmlns="" xmlns:a16="http://schemas.microsoft.com/office/drawing/2014/main" id="{3ACFAD5F-082A-46A4-B4C8-03AAB048BE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3022998"/>
            <a:ext cx="34647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81">
            <a:extLst>
              <a:ext uri="{FF2B5EF4-FFF2-40B4-BE49-F238E27FC236}">
                <a16:creationId xmlns="" xmlns:a16="http://schemas.microsoft.com/office/drawing/2014/main" id="{3E021D9C-5398-46D1-9F67-EB0E67D70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920" y="1485900"/>
            <a:ext cx="196453" cy="196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82">
            <a:extLst>
              <a:ext uri="{FF2B5EF4-FFF2-40B4-BE49-F238E27FC236}">
                <a16:creationId xmlns="" xmlns:a16="http://schemas.microsoft.com/office/drawing/2014/main" id="{7229EAD6-6C32-4627-BE44-A00CCEB3D9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057" y="1179910"/>
            <a:ext cx="258365" cy="2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3">
            <a:extLst>
              <a:ext uri="{FF2B5EF4-FFF2-40B4-BE49-F238E27FC236}">
                <a16:creationId xmlns="" xmlns:a16="http://schemas.microsoft.com/office/drawing/2014/main" id="{3FDC66B9-0BC7-4CDD-B293-56A324AFB2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17" y="2706290"/>
            <a:ext cx="261938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8">
            <a:extLst>
              <a:ext uri="{FF2B5EF4-FFF2-40B4-BE49-F238E27FC236}">
                <a16:creationId xmlns="" xmlns:a16="http://schemas.microsoft.com/office/drawing/2014/main" id="{E4624650-E9C2-4335-88B9-EDDC8C976D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2" y="1563885"/>
            <a:ext cx="236935" cy="2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Рисунок 12">
            <a:extLst>
              <a:ext uri="{FF2B5EF4-FFF2-40B4-BE49-F238E27FC236}">
                <a16:creationId xmlns="" xmlns:a16="http://schemas.microsoft.com/office/drawing/2014/main" id="{CF9240FE-4C36-4D36-91A6-47F84088B0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7" y="1188244"/>
            <a:ext cx="248840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Рисунок 14">
            <a:extLst>
              <a:ext uri="{FF2B5EF4-FFF2-40B4-BE49-F238E27FC236}">
                <a16:creationId xmlns="" xmlns:a16="http://schemas.microsoft.com/office/drawing/2014/main" id="{4C216A21-1A6C-4229-B3BA-4B1F4DBA86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17" y="1701404"/>
            <a:ext cx="220265" cy="22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Рисунок 16">
            <a:extLst>
              <a:ext uri="{FF2B5EF4-FFF2-40B4-BE49-F238E27FC236}">
                <a16:creationId xmlns="" xmlns:a16="http://schemas.microsoft.com/office/drawing/2014/main" id="{813E400A-6BAD-467D-9C9B-E1118C1EC56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17" y="3022998"/>
            <a:ext cx="239315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Рисунок 85">
            <a:extLst>
              <a:ext uri="{FF2B5EF4-FFF2-40B4-BE49-F238E27FC236}">
                <a16:creationId xmlns="" xmlns:a16="http://schemas.microsoft.com/office/drawing/2014/main" id="{9300E566-DB84-4AF4-9EC5-5FB4B852856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7" y="3744515"/>
            <a:ext cx="226219" cy="22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Рисунок 6">
            <a:extLst>
              <a:ext uri="{FF2B5EF4-FFF2-40B4-BE49-F238E27FC236}">
                <a16:creationId xmlns="" xmlns:a16="http://schemas.microsoft.com/office/drawing/2014/main" id="{19E6D0A7-85A2-45F5-AD68-DCAD9BA2A5D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3" name="TextBox 35">
            <a:extLst>
              <a:ext uri="{FF2B5EF4-FFF2-40B4-BE49-F238E27FC236}">
                <a16:creationId xmlns="" xmlns:a16="http://schemas.microsoft.com/office/drawing/2014/main" id="{2B43C9C7-EC3C-4D8E-A69F-063ED5CBB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103585"/>
            <a:ext cx="38616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Основные направления деятельности</a:t>
            </a:r>
          </a:p>
        </p:txBody>
      </p:sp>
      <p:sp>
        <p:nvSpPr>
          <p:cNvPr id="2064" name="TextBox 36">
            <a:extLst>
              <a:ext uri="{FF2B5EF4-FFF2-40B4-BE49-F238E27FC236}">
                <a16:creationId xmlns="" xmlns:a16="http://schemas.microsoft.com/office/drawing/2014/main" id="{971E5836-77CD-454B-8727-DD85E80E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8" y="390525"/>
            <a:ext cx="6463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</a:t>
            </a:r>
            <a:endParaRPr lang="ru-RU" alt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A6115806-3EFF-464C-9629-183CB49E6906}"/>
              </a:ext>
            </a:extLst>
          </p:cNvPr>
          <p:cNvCxnSpPr/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9E325502-2422-4B84-AFC0-404A6F2CE02C}"/>
              </a:ext>
            </a:extLst>
          </p:cNvPr>
          <p:cNvSpPr txBox="1"/>
          <p:nvPr/>
        </p:nvSpPr>
        <p:spPr>
          <a:xfrm>
            <a:off x="7224713" y="4875610"/>
            <a:ext cx="1861407" cy="2135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788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ГОРОДА ТУЛЫ</a:t>
            </a:r>
          </a:p>
        </p:txBody>
      </p:sp>
      <p:sp>
        <p:nvSpPr>
          <p:cNvPr id="2067" name="TextBox 50">
            <a:extLst>
              <a:ext uri="{FF2B5EF4-FFF2-40B4-BE49-F238E27FC236}">
                <a16:creationId xmlns="" xmlns:a16="http://schemas.microsoft.com/office/drawing/2014/main" id="{B8D7BA05-4C25-46A2-A29D-2C949EDBF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566" y="1094185"/>
            <a:ext cx="3586110" cy="270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11. КУЛЬТУРА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12. МОЛОДЕЖКА И СПОРТ 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13. ЗДРАВООХРАНЕНИЕ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14. СОЦИАЛЬНАЯ ПОЛИТИКА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15. КАПИТАЛЬНЫЙ РЕМОНТ И ПЕРЕСЕЛЕНИЕ 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16. ОТОПИТЕЛЬНЫЙ СЕЗОН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17. ЭКОЛОГИЯ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18. 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НАРОДНЫЙ БЮДЖЕТ 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19. СТАРОСТЫ И РУКОВОДИТЕЛИ ТОС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20. 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МУНИЦИПАЛЬНЫЕ УСЛУГИ И ИНТЕРНЕТ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21.  </a:t>
            </a: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КОНТАКТЫ АДМИНИСТРАЦИИ</a:t>
            </a:r>
          </a:p>
        </p:txBody>
      </p:sp>
      <p:sp>
        <p:nvSpPr>
          <p:cNvPr id="2068" name="TextBox 38">
            <a:extLst>
              <a:ext uri="{FF2B5EF4-FFF2-40B4-BE49-F238E27FC236}">
                <a16:creationId xmlns="" xmlns:a16="http://schemas.microsoft.com/office/drawing/2014/main" id="{8148E617-66FC-423A-AAB1-D3A8441C6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235" y="1094185"/>
            <a:ext cx="3479725" cy="301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GB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01. 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БЮДЖЕТ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02</a:t>
            </a: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. НАЦИОНАЛЬНЫЕ ПРОЕКТЫ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03. ЭКОНОМИКА. ИНВЕСТИЦИОННАЯ ДЕЯТЕЛЬНОСТЬ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04. СЕЛЬСКОЕ ХОЗЯЙСТВО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05</a:t>
            </a: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.  МАЛЫЙ БИЗНЕС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06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. КОММУНАЛЬНОЕ ХОЗЯЙСТВО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07. ГАЗИФИКАЦИЯ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08. 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БЛАГОУСТРОЙСТВО ДВОРОВ И 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     ОБЩЕСТВЕННЫХ ПРОСТРАНСТВ</a:t>
            </a: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09 РЕМОНТ ДОРОГ И ТРОТУАРОВ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eaLnBrk="1" hangingPunct="1">
              <a:lnSpc>
                <a:spcPct val="130000"/>
              </a:lnSpc>
            </a:pPr>
            <a:r>
              <a:rPr lang="ru-RU" altLang="ru-RU" sz="12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10. </a:t>
            </a:r>
            <a:r>
              <a:rPr lang="ru-RU" altLang="ru-RU" sz="1200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ОБРАЗОВАНИЕ</a:t>
            </a:r>
            <a:endParaRPr lang="ru-RU" altLang="ru-RU" sz="1200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2069" name="Picture 8" descr="https://cdn.vsite.biz/images/companies/6c/6cf915fe428e4850ad1aa62ffb46338d.png">
            <a:extLst>
              <a:ext uri="{FF2B5EF4-FFF2-40B4-BE49-F238E27FC236}">
                <a16:creationId xmlns="" xmlns:a16="http://schemas.microsoft.com/office/drawing/2014/main" id="{2FBD9EBD-0F1E-4FC1-8FCD-294E4D963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610" t="836" r="15298" b="15677"/>
          <a:stretch>
            <a:fillRect/>
          </a:stretch>
        </p:blipFill>
        <p:spPr bwMode="auto">
          <a:xfrm>
            <a:off x="445984" y="2836664"/>
            <a:ext cx="195263" cy="2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70" name="Группа 47">
            <a:extLst>
              <a:ext uri="{FF2B5EF4-FFF2-40B4-BE49-F238E27FC236}">
                <a16:creationId xmlns="" xmlns:a16="http://schemas.microsoft.com/office/drawing/2014/main" id="{1F0B4709-DB2B-4DB9-8717-1704FC58C3AC}"/>
              </a:ext>
            </a:extLst>
          </p:cNvPr>
          <p:cNvGrpSpPr>
            <a:grpSpLocks/>
          </p:cNvGrpSpPr>
          <p:nvPr/>
        </p:nvGrpSpPr>
        <p:grpSpPr bwMode="auto">
          <a:xfrm>
            <a:off x="386703" y="3412332"/>
            <a:ext cx="300038" cy="319088"/>
            <a:chOff x="323850" y="4614853"/>
            <a:chExt cx="443784" cy="455082"/>
          </a:xfrm>
        </p:grpSpPr>
        <p:pic>
          <p:nvPicPr>
            <p:cNvPr id="2084" name="Рисунок 48">
              <a:extLst>
                <a:ext uri="{FF2B5EF4-FFF2-40B4-BE49-F238E27FC236}">
                  <a16:creationId xmlns="" xmlns:a16="http://schemas.microsoft.com/office/drawing/2014/main" id="{6AC7BE3C-E1F7-4854-9279-2C24CB591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98" y="4719066"/>
              <a:ext cx="311846" cy="311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Прямоугольник 53">
              <a:extLst>
                <a:ext uri="{FF2B5EF4-FFF2-40B4-BE49-F238E27FC236}">
                  <a16:creationId xmlns="" xmlns:a16="http://schemas.microsoft.com/office/drawing/2014/main" id="{CFF0C0CB-7014-4CED-872D-DB818683815D}"/>
                </a:ext>
              </a:extLst>
            </p:cNvPr>
            <p:cNvSpPr/>
            <p:nvPr/>
          </p:nvSpPr>
          <p:spPr>
            <a:xfrm>
              <a:off x="323850" y="4614853"/>
              <a:ext cx="443784" cy="455082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350" dirty="0"/>
            </a:p>
          </p:txBody>
        </p:sp>
      </p:grpSp>
      <p:pic>
        <p:nvPicPr>
          <p:cNvPr id="1054" name="Picture 30" descr="https://im0-tub-ru.yandex.net/i?id=40962416ee819ddf0631a472e8710ffb-sr&amp;n=13">
            <a:extLst>
              <a:ext uri="{FF2B5EF4-FFF2-40B4-BE49-F238E27FC236}">
                <a16:creationId xmlns="" xmlns:a16="http://schemas.microsoft.com/office/drawing/2014/main" id="{123EF087-496A-471E-A78F-B4F7B272B0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lum bright="70000" contrast="-70000"/>
          </a:blip>
          <a:srcRect l="15381" t="22360" r="19068" b="15493"/>
          <a:stretch/>
        </p:blipFill>
        <p:spPr bwMode="auto">
          <a:xfrm>
            <a:off x="448867" y="2287191"/>
            <a:ext cx="258804" cy="245360"/>
          </a:xfrm>
          <a:prstGeom prst="ellipse">
            <a:avLst/>
          </a:prstGeom>
          <a:noFill/>
        </p:spPr>
      </p:pic>
      <p:pic>
        <p:nvPicPr>
          <p:cNvPr id="2073" name="Рисунок 18">
            <a:extLst>
              <a:ext uri="{FF2B5EF4-FFF2-40B4-BE49-F238E27FC236}">
                <a16:creationId xmlns="" xmlns:a16="http://schemas.microsoft.com/office/drawing/2014/main" id="{E860461E-B549-4497-9AFC-8DB27211AC5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2" y="2339578"/>
            <a:ext cx="303610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Рисунок 21">
            <a:extLst>
              <a:ext uri="{FF2B5EF4-FFF2-40B4-BE49-F238E27FC236}">
                <a16:creationId xmlns="" xmlns:a16="http://schemas.microsoft.com/office/drawing/2014/main" id="{857B1309-60ED-41C6-A37E-E3C0D8B3E9C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751" b="9500"/>
          <a:stretch>
            <a:fillRect/>
          </a:stretch>
        </p:blipFill>
        <p:spPr bwMode="auto">
          <a:xfrm>
            <a:off x="4951810" y="3501627"/>
            <a:ext cx="335756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Рисунок 23">
            <a:extLst>
              <a:ext uri="{FF2B5EF4-FFF2-40B4-BE49-F238E27FC236}">
                <a16:creationId xmlns="" xmlns:a16="http://schemas.microsoft.com/office/drawing/2014/main" id="{A49BE24A-AA70-46CF-AA93-C46D00BDA1D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11" y="2491383"/>
            <a:ext cx="3452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Номер слайда 1">
            <a:extLst>
              <a:ext uri="{FF2B5EF4-FFF2-40B4-BE49-F238E27FC236}">
                <a16:creationId xmlns="" xmlns:a16="http://schemas.microsoft.com/office/drawing/2014/main" id="{11CCC4B8-57A9-4F0C-930D-F9379536F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066"/>
            <a:ext cx="648891" cy="451247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02</a:t>
            </a:r>
            <a:endParaRPr lang="ru-RU" alt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2081" name="Рисунок 40">
            <a:extLst>
              <a:ext uri="{FF2B5EF4-FFF2-40B4-BE49-F238E27FC236}">
                <a16:creationId xmlns="" xmlns:a16="http://schemas.microsoft.com/office/drawing/2014/main" id="{95DEA530-A475-47C2-A0F8-037D89EDF42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" y="1990725"/>
            <a:ext cx="230981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80">
            <a:extLst>
              <a:ext uri="{FF2B5EF4-FFF2-40B4-BE49-F238E27FC236}">
                <a16:creationId xmlns="" xmlns:a16="http://schemas.microsoft.com/office/drawing/2014/main" id="{E45D9E10-EBE0-4580-87B6-8AF6A588BBE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6" y="1921669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Рисунок 23">
            <a:extLst>
              <a:ext uri="{FF2B5EF4-FFF2-40B4-BE49-F238E27FC236}">
                <a16:creationId xmlns="" xmlns:a16="http://schemas.microsoft.com/office/drawing/2014/main" id="{A49BE24A-AA70-46CF-AA93-C46D00BDA1D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1" y="2114550"/>
            <a:ext cx="3452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291E3449-EC0C-48A4-B30D-85A144CC50FA}"/>
              </a:ext>
            </a:extLst>
          </p:cNvPr>
          <p:cNvSpPr/>
          <p:nvPr/>
        </p:nvSpPr>
        <p:spPr bwMode="auto">
          <a:xfrm>
            <a:off x="5064920" y="2486620"/>
            <a:ext cx="301228" cy="313134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69"/>
            <a:ext cx="182453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Здравоохранение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0472EBF-33C2-4863-B0A5-296104C51E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4" y="787511"/>
            <a:ext cx="2826940" cy="242773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554984A7-CD22-422E-8E85-D5F0AC999468}"/>
              </a:ext>
            </a:extLst>
          </p:cNvPr>
          <p:cNvSpPr txBox="1"/>
          <p:nvPr/>
        </p:nvSpPr>
        <p:spPr>
          <a:xfrm>
            <a:off x="323528" y="3323611"/>
            <a:ext cx="2493226" cy="2165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069"/>
              </a:lnSpc>
            </a:pP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Эндоскопическая</a:t>
            </a:r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стойка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44911D3-23DB-4E12-B622-D525BDD26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354" y="791517"/>
            <a:ext cx="3809901" cy="24302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998297B-3516-4964-A5A5-91434C16A743}"/>
              </a:ext>
            </a:extLst>
          </p:cNvPr>
          <p:cNvSpPr txBox="1"/>
          <p:nvPr/>
        </p:nvSpPr>
        <p:spPr>
          <a:xfrm>
            <a:off x="4283968" y="3329895"/>
            <a:ext cx="1512168" cy="2103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069"/>
              </a:lnSpc>
            </a:pP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Маммограф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FA3F4F-7B72-43E0-993F-2048E7A695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785" y="820819"/>
            <a:ext cx="1987563" cy="242773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1450226-FD17-4268-BD3B-9603845E240E}"/>
              </a:ext>
            </a:extLst>
          </p:cNvPr>
          <p:cNvSpPr txBox="1"/>
          <p:nvPr/>
        </p:nvSpPr>
        <p:spPr>
          <a:xfrm>
            <a:off x="7452320" y="3333224"/>
            <a:ext cx="1177176" cy="2103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069"/>
              </a:lnSpc>
            </a:pP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Микротом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BDDD635A-AFDE-4EA7-A6AA-F4E1A0412A6C}"/>
              </a:ext>
            </a:extLst>
          </p:cNvPr>
          <p:cNvSpPr/>
          <p:nvPr/>
        </p:nvSpPr>
        <p:spPr>
          <a:xfrm>
            <a:off x="0" y="3642948"/>
            <a:ext cx="9144000" cy="1396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8EE7E871-526F-480C-8632-29C35A23B142}"/>
              </a:ext>
            </a:extLst>
          </p:cNvPr>
          <p:cNvSpPr txBox="1"/>
          <p:nvPr/>
        </p:nvSpPr>
        <p:spPr>
          <a:xfrm>
            <a:off x="0" y="3871985"/>
            <a:ext cx="91019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отрыт 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центр Амбулаторной Онкологической Помощи (ЦАОП)</a:t>
            </a:r>
            <a:endParaRPr lang="ru-RU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05D48630-7F8A-4718-8D55-576704E1A8B0}"/>
              </a:ext>
            </a:extLst>
          </p:cNvPr>
          <p:cNvSpPr txBox="1"/>
          <p:nvPr/>
        </p:nvSpPr>
        <p:spPr>
          <a:xfrm>
            <a:off x="6513593" y="4875845"/>
            <a:ext cx="2522162" cy="192358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</p:spTree>
    <p:extLst>
      <p:ext uri="{BB962C8B-B14F-4D97-AF65-F5344CB8AC3E}">
        <p14:creationId xmlns="" xmlns:p14="http://schemas.microsoft.com/office/powerpoint/2010/main" val="4159265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70"/>
            <a:ext cx="2280494" cy="34624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Социальная политика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4"/>
            <a:ext cx="2963694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Обеспечение жильем </a:t>
            </a:r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- 2021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1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10"/>
            <a:ext cx="34368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22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D8363227-4415-4654-926F-2970BB049FF5}"/>
              </a:ext>
            </a:extLst>
          </p:cNvPr>
          <p:cNvSpPr/>
          <p:nvPr/>
        </p:nvSpPr>
        <p:spPr>
          <a:xfrm>
            <a:off x="4644009" y="1131590"/>
            <a:ext cx="4298338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A23BBBB7-0ADB-4EB1-A3FE-2E9120BA5BE3}"/>
              </a:ext>
            </a:extLst>
          </p:cNvPr>
          <p:cNvSpPr txBox="1"/>
          <p:nvPr/>
        </p:nvSpPr>
        <p:spPr>
          <a:xfrm>
            <a:off x="4740497" y="1491630"/>
            <a:ext cx="3960441" cy="280845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</a:t>
            </a:r>
            <a:r>
              <a:rPr lang="en-US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2021 году</a:t>
            </a:r>
            <a:r>
              <a:rPr lang="en-US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 бюджет Суворовского района поступило </a:t>
            </a: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25,3 </a:t>
            </a:r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</a:t>
            </a:r>
            <a:r>
              <a:rPr lang="ru-RU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 </a:t>
            </a:r>
            <a:r>
              <a:rPr lang="ru-RU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рублей</a:t>
            </a:r>
            <a:endParaRPr lang="ru-RU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/>
            <a:r>
              <a:rPr lang="ru-RU" sz="24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6,8 </a:t>
            </a:r>
            <a:r>
              <a:rPr lang="ru-RU" sz="16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</a:t>
            </a:r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 </a:t>
            </a:r>
            <a:endParaRPr lang="ru-RU" sz="16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федеральный бюджет</a:t>
            </a:r>
            <a:endParaRPr lang="ru-RU" sz="16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/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17,2 </a:t>
            </a:r>
            <a:r>
              <a:rPr lang="ru-RU" sz="16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рублей </a:t>
            </a:r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-</a:t>
            </a:r>
            <a:endParaRPr lang="ru-RU" sz="16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регионального </a:t>
            </a:r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бюджет</a:t>
            </a:r>
          </a:p>
          <a:p>
            <a:pPr algn="ctr"/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1,3 </a:t>
            </a:r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млн. рублей -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местный бюджет</a:t>
            </a:r>
          </a:p>
          <a:p>
            <a:pPr algn="ctr"/>
            <a:endParaRPr lang="ru-RU" sz="16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DF2F6AE-27AF-4C65-9FCF-0545246E69B0}"/>
              </a:ext>
            </a:extLst>
          </p:cNvPr>
          <p:cNvSpPr txBox="1"/>
          <p:nvPr/>
        </p:nvSpPr>
        <p:spPr>
          <a:xfrm>
            <a:off x="6621838" y="4917590"/>
            <a:ext cx="2522162" cy="192358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566" y="991049"/>
            <a:ext cx="4139505" cy="3926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7922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69"/>
            <a:ext cx="36933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Капитальный ремонт и переселение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22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84EC20F-7B40-4602-B352-2C81C5296EEC}"/>
              </a:ext>
            </a:extLst>
          </p:cNvPr>
          <p:cNvSpPr txBox="1"/>
          <p:nvPr/>
        </p:nvSpPr>
        <p:spPr>
          <a:xfrm>
            <a:off x="206565" y="4161636"/>
            <a:ext cx="4311249" cy="4963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069"/>
              </a:lnSpc>
            </a:pP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Ремонт </a:t>
            </a:r>
            <a:r>
              <a:rPr lang="ru-RU" sz="12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кровли</a:t>
            </a:r>
          </a:p>
          <a:p>
            <a:pPr algn="ctr">
              <a:lnSpc>
                <a:spcPts val="1069"/>
              </a:lnSpc>
            </a:pPr>
            <a:r>
              <a:rPr lang="ru-RU" sz="12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  <a:p>
            <a:pPr algn="ctr">
              <a:lnSpc>
                <a:spcPts val="1069"/>
              </a:lnSpc>
            </a:pPr>
            <a:r>
              <a:rPr lang="ru-RU" sz="12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п</a:t>
            </a: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. Новая Черепеть, ул. </a:t>
            </a:r>
            <a:r>
              <a:rPr lang="ru-RU" sz="12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За </a:t>
            </a:r>
            <a:r>
              <a:rPr lang="ru-RU" sz="12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Мир, д. 2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F00983CF-FC43-453D-ACA9-F4AEFC8AA0E5}"/>
              </a:ext>
            </a:extLst>
          </p:cNvPr>
          <p:cNvSpPr/>
          <p:nvPr/>
        </p:nvSpPr>
        <p:spPr>
          <a:xfrm>
            <a:off x="4601127" y="1352851"/>
            <a:ext cx="4429729" cy="12188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000" dirty="0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034C4BA3-5A58-43EC-A695-DD263AFD1D85}"/>
              </a:ext>
            </a:extLst>
          </p:cNvPr>
          <p:cNvSpPr txBox="1"/>
          <p:nvPr/>
        </p:nvSpPr>
        <p:spPr>
          <a:xfrm>
            <a:off x="4601127" y="1412435"/>
            <a:ext cx="4434627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000" dirty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 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8</a:t>
            </a:r>
            <a:r>
              <a:rPr lang="ru-RU" sz="2000" dirty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dirty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многоквартирных домах проведены работы по капитальному ремонту кровли на сумму 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11,8</a:t>
            </a:r>
            <a:r>
              <a:rPr lang="ru-RU" sz="2000" dirty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млн. </a:t>
            </a:r>
            <a:r>
              <a:rPr lang="ru-RU" sz="2000" dirty="0" smtClean="0">
                <a:solidFill>
                  <a:srgbClr val="39246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руб.</a:t>
            </a:r>
            <a:endParaRPr lang="ru-RU" sz="2000" dirty="0">
              <a:solidFill>
                <a:srgbClr val="39246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BA955BA5-2000-48B1-91E9-20CCDBF3F373}"/>
              </a:ext>
            </a:extLst>
          </p:cNvPr>
          <p:cNvSpPr txBox="1"/>
          <p:nvPr/>
        </p:nvSpPr>
        <p:spPr>
          <a:xfrm>
            <a:off x="4572001" y="3157880"/>
            <a:ext cx="4483914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2021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расселено 1 жилое помещение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endParaRPr lang="ru-RU" b="1" dirty="0">
              <a:solidFill>
                <a:schemeClr val="accent4">
                  <a:lumMod val="7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2022 планируется расселить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105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жилых помещений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5DF8E29-6F27-47DF-B8C9-E807FE36E4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6" y="1252471"/>
            <a:ext cx="4429729" cy="26385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55C1480-B7F4-440F-BE1B-AD0694CA0641}"/>
              </a:ext>
            </a:extLst>
          </p:cNvPr>
          <p:cNvSpPr txBox="1"/>
          <p:nvPr/>
        </p:nvSpPr>
        <p:spPr>
          <a:xfrm>
            <a:off x="206566" y="390453"/>
            <a:ext cx="88088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AA59D57-F9C4-4C2A-A0B0-223AFE049C7F}"/>
              </a:ext>
            </a:extLst>
          </p:cNvPr>
          <p:cNvSpPr txBox="1"/>
          <p:nvPr/>
        </p:nvSpPr>
        <p:spPr>
          <a:xfrm>
            <a:off x="6513593" y="4875845"/>
            <a:ext cx="2522162" cy="192358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</p:spTree>
    <p:extLst>
      <p:ext uri="{BB962C8B-B14F-4D97-AF65-F5344CB8AC3E}">
        <p14:creationId xmlns="" xmlns:p14="http://schemas.microsoft.com/office/powerpoint/2010/main" val="2608404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97FE509-521B-43DB-82B4-A391E8877793}"/>
              </a:ext>
            </a:extLst>
          </p:cNvPr>
          <p:cNvSpPr/>
          <p:nvPr/>
        </p:nvSpPr>
        <p:spPr>
          <a:xfrm>
            <a:off x="3203848" y="865237"/>
            <a:ext cx="5831906" cy="40106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0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5" y="103369"/>
            <a:ext cx="234121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Отопительный</a:t>
            </a:r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 сезон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3"/>
            <a:ext cx="9353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</a:t>
            </a:r>
            <a:r>
              <a:rPr lang="ru-RU" sz="15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год</a:t>
            </a:r>
            <a:r>
              <a:rPr lang="ru-RU" sz="15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ru-RU" sz="15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0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09"/>
            <a:ext cx="34368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23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89" y="4875845"/>
            <a:ext cx="252216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165C582-42B8-4176-A1F9-D4406C0FDDDF}"/>
              </a:ext>
            </a:extLst>
          </p:cNvPr>
          <p:cNvSpPr txBox="1"/>
          <p:nvPr/>
        </p:nvSpPr>
        <p:spPr>
          <a:xfrm>
            <a:off x="3100824" y="1040545"/>
            <a:ext cx="5831906" cy="34855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2021-2022 гг. </a:t>
            </a:r>
          </a:p>
          <a:p>
            <a:pPr algn="just"/>
            <a:r>
              <a:rPr lang="ru-RU" b="1" i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подготовлено: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7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котельных  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10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тепловых пунктов. </a:t>
            </a:r>
          </a:p>
          <a:p>
            <a:pPr algn="just">
              <a:buFontTx/>
              <a:buChar char="-"/>
            </a:pPr>
            <a:endParaRPr lang="ru-RU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ru-RU" b="1" i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заменено: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км. ветхих тепловых </a:t>
            </a:r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сетей.</a:t>
            </a:r>
            <a:endParaRPr lang="ru-RU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>
              <a:buFontTx/>
              <a:buChar char="-"/>
            </a:pPr>
            <a:endParaRPr lang="ru-RU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/>
            <a:r>
              <a:rPr lang="ru-RU" b="1" i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отремонтировано: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4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4,8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тыс.кв.м кровли. 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системы центрального отопления  в </a:t>
            </a:r>
            <a:r>
              <a:rPr lang="ru-RU" b="1" dirty="0">
                <a:solidFill>
                  <a:srgbClr val="FF0000"/>
                </a:solidFill>
                <a:latin typeface="PT Astra Serif" pitchFamily="18" charset="-52"/>
                <a:ea typeface="PT Astra Serif" pitchFamily="18" charset="-52"/>
              </a:rPr>
              <a:t>206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МКД.</a:t>
            </a:r>
            <a:endParaRPr lang="en-GB" b="1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AF435C7-B4CA-45A0-A5F7-83A35B7F2D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0" y="762624"/>
            <a:ext cx="2932490" cy="202070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243DE04-414E-45C4-A0C0-766292574706}"/>
              </a:ext>
            </a:extLst>
          </p:cNvPr>
          <p:cNvSpPr txBox="1"/>
          <p:nvPr/>
        </p:nvSpPr>
        <p:spPr>
          <a:xfrm>
            <a:off x="698267" y="2766666"/>
            <a:ext cx="141708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г. Суворов, пр. Мира</a:t>
            </a:r>
            <a:endParaRPr lang="ru-RU" sz="900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CCD72C5-4246-4BA1-B041-39E1A02702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" y="2960210"/>
            <a:ext cx="2932490" cy="19156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68C0F84-4FF7-4D7F-8B3F-3D8498616F3A}"/>
              </a:ext>
            </a:extLst>
          </p:cNvPr>
          <p:cNvSpPr txBox="1"/>
          <p:nvPr/>
        </p:nvSpPr>
        <p:spPr>
          <a:xfrm>
            <a:off x="384517" y="4844976"/>
            <a:ext cx="243308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котельной п. Центральный</a:t>
            </a:r>
            <a:endParaRPr lang="ru-RU" sz="9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537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4CB52C2E-FBCE-4844-B328-E6A0AF07ECE2}"/>
              </a:ext>
            </a:extLst>
          </p:cNvPr>
          <p:cNvSpPr/>
          <p:nvPr/>
        </p:nvSpPr>
        <p:spPr>
          <a:xfrm>
            <a:off x="0" y="3544294"/>
            <a:ext cx="9144000" cy="15992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 sz="10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8" y="103371"/>
            <a:ext cx="1058297" cy="346247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Экология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5"/>
            <a:ext cx="932172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 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2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11"/>
            <a:ext cx="343678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24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96" y="4875845"/>
            <a:ext cx="2522158" cy="19235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E3BC5C79-9371-4555-A927-FDDB410A3F9F}"/>
              </a:ext>
            </a:extLst>
          </p:cNvPr>
          <p:cNvSpPr txBox="1"/>
          <p:nvPr/>
        </p:nvSpPr>
        <p:spPr>
          <a:xfrm>
            <a:off x="6635683" y="3213137"/>
            <a:ext cx="769178" cy="207747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9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г. Суворов</a:t>
            </a:r>
            <a:endParaRPr lang="ru-RU" sz="900" dirty="0"/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485F1A93-BDE6-4252-94DF-025390CB140A}"/>
              </a:ext>
            </a:extLst>
          </p:cNvPr>
          <p:cNvSpPr txBox="1"/>
          <p:nvPr/>
        </p:nvSpPr>
        <p:spPr>
          <a:xfrm>
            <a:off x="29918" y="3474632"/>
            <a:ext cx="9005835" cy="654023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В 2021 году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проведены работы по ликвидации несанкционированной свалки </a:t>
            </a:r>
            <a:endParaRPr lang="ru-RU" b="1" dirty="0" smtClean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smtClean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в </a:t>
            </a:r>
            <a:r>
              <a:rPr lang="ru-RU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с. Рождествено</a:t>
            </a:r>
            <a:r>
              <a:rPr lang="ru-RU" sz="2000" b="1" dirty="0">
                <a:solidFill>
                  <a:srgbClr val="392463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endParaRPr lang="ru-RU" sz="2000" dirty="0">
              <a:solidFill>
                <a:srgbClr val="392463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85F1A93-BDE6-4252-94DF-025390CB140A}"/>
              </a:ext>
            </a:extLst>
          </p:cNvPr>
          <p:cNvSpPr txBox="1"/>
          <p:nvPr/>
        </p:nvSpPr>
        <p:spPr>
          <a:xfrm>
            <a:off x="342993" y="4318001"/>
            <a:ext cx="8602029" cy="684801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На</a:t>
            </a:r>
            <a:r>
              <a:rPr lang="ru-RU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2022 год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запланировано обустройство</a:t>
            </a:r>
            <a:r>
              <a:rPr lang="ru-RU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0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55</a:t>
            </a:r>
            <a:r>
              <a:rPr lang="ru-RU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площадок накопления ТКО </a:t>
            </a:r>
            <a:endParaRPr lang="ru-RU" b="1" dirty="0" smtClean="0">
              <a:solidFill>
                <a:srgbClr val="312560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smtClean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</a:rPr>
              <a:t>сумму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4,7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4785022-F2EB-4A60-811D-A7485B0584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3290"/>
            <a:ext cx="4499992" cy="24784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9BAA9D7-DB3E-4765-9415-7A1F5D13C9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" y="763375"/>
            <a:ext cx="4491702" cy="248954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3D338BB-AA8A-4591-82EE-89445FE55B82}"/>
              </a:ext>
            </a:extLst>
          </p:cNvPr>
          <p:cNvSpPr txBox="1"/>
          <p:nvPr/>
        </p:nvSpPr>
        <p:spPr>
          <a:xfrm>
            <a:off x="1475656" y="3233176"/>
            <a:ext cx="1277506" cy="207747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9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с. Рождествено</a:t>
            </a:r>
            <a:endParaRPr lang="ru-RU" sz="900" dirty="0"/>
          </a:p>
        </p:txBody>
      </p:sp>
    </p:spTree>
    <p:extLst>
      <p:ext uri="{BB962C8B-B14F-4D97-AF65-F5344CB8AC3E}">
        <p14:creationId xmlns="" xmlns:p14="http://schemas.microsoft.com/office/powerpoint/2010/main" val="1000785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E9D3D50E-7534-46DA-B225-703C04BE3169}"/>
              </a:ext>
            </a:extLst>
          </p:cNvPr>
          <p:cNvSpPr/>
          <p:nvPr/>
        </p:nvSpPr>
        <p:spPr>
          <a:xfrm>
            <a:off x="1" y="3528438"/>
            <a:ext cx="9144000" cy="16150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 sz="10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8" y="103371"/>
            <a:ext cx="2564645" cy="34624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«Народный бюджет»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7" y="390453"/>
            <a:ext cx="914347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</a:t>
            </a:r>
            <a:r>
              <a:rPr lang="ru-RU" sz="15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год</a:t>
            </a:r>
            <a:endParaRPr lang="ru-RU" sz="15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2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11"/>
            <a:ext cx="343678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25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98" y="4875845"/>
            <a:ext cx="2522158" cy="19235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1382FAF5-063E-44B0-A9C8-00E5049FE948}"/>
              </a:ext>
            </a:extLst>
          </p:cNvPr>
          <p:cNvSpPr txBox="1"/>
          <p:nvPr/>
        </p:nvSpPr>
        <p:spPr>
          <a:xfrm>
            <a:off x="39415" y="3531903"/>
            <a:ext cx="8347175" cy="130035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just"/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«Народный бюджет – 2021» реализовано </a:t>
            </a:r>
            <a:r>
              <a:rPr lang="ru-RU" sz="2000" b="1" dirty="0">
                <a:solidFill>
                  <a:srgbClr val="E3412E"/>
                </a:solidFill>
                <a:latin typeface="PT Astra Serif" pitchFamily="18" charset="-52"/>
                <a:ea typeface="PT Astra Serif" pitchFamily="18" charset="-52"/>
              </a:rPr>
              <a:t>8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проектов на сумму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–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5,9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</a:p>
          <a:p>
            <a:pPr algn="just"/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-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региональный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бюджет –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4,5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руб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.</a:t>
            </a:r>
          </a:p>
          <a:p>
            <a:pPr algn="just"/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-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местный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бюджет –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900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тыс. руб.</a:t>
            </a:r>
          </a:p>
          <a:p>
            <a:pPr algn="just"/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- </a:t>
            </a:r>
            <a:r>
              <a:rPr 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средства </a:t>
            </a:r>
            <a:r>
              <a:rPr 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населения и спонсоров –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500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тыс. руб.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22EFA41-E034-4042-B3DA-5A2E86B656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796417"/>
            <a:ext cx="2735564" cy="24504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AF5A6C0-CE13-426A-8E80-3F65321A0F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01335"/>
            <a:ext cx="3888432" cy="24455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A4F294A-D785-4370-A28E-DDCC47D605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2" y="784826"/>
            <a:ext cx="2144837" cy="24455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07D800A-22C4-4255-AD33-0F53120B4A53}"/>
              </a:ext>
            </a:extLst>
          </p:cNvPr>
          <p:cNvSpPr txBox="1"/>
          <p:nvPr/>
        </p:nvSpPr>
        <p:spPr>
          <a:xfrm>
            <a:off x="7185428" y="3243020"/>
            <a:ext cx="1222613" cy="22313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ХАНИНСКИЙ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ДК</a:t>
            </a:r>
            <a:endParaRPr lang="ru-RU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2C56670-770D-45F7-95DA-03D2D2FBF000}"/>
              </a:ext>
            </a:extLst>
          </p:cNvPr>
          <p:cNvSpPr txBox="1"/>
          <p:nvPr/>
        </p:nvSpPr>
        <p:spPr>
          <a:xfrm>
            <a:off x="3377354" y="3243020"/>
            <a:ext cx="1986734" cy="22313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СЕМЕЙНЫЙ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0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ПАРК_ЦТРиГО</a:t>
            </a:r>
            <a:endParaRPr lang="ru-RU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964B31C0-6743-4807-811B-3AC3CCCBF310}"/>
              </a:ext>
            </a:extLst>
          </p:cNvPr>
          <p:cNvSpPr txBox="1"/>
          <p:nvPr/>
        </p:nvSpPr>
        <p:spPr>
          <a:xfrm>
            <a:off x="369929" y="3238058"/>
            <a:ext cx="1840710" cy="22313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Д-С № 5 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«</a:t>
            </a:r>
            <a:r>
              <a:rPr lang="ru-RU" sz="1000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ПОЧЕМУЧКА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»</a:t>
            </a:r>
            <a:endParaRPr lang="ru-RU" sz="1000" dirty="0"/>
          </a:p>
        </p:txBody>
      </p:sp>
    </p:spTree>
    <p:extLst>
      <p:ext uri="{BB962C8B-B14F-4D97-AF65-F5344CB8AC3E}">
        <p14:creationId xmlns="" xmlns:p14="http://schemas.microsoft.com/office/powerpoint/2010/main" val="22495689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7" y="103371"/>
            <a:ext cx="1791766" cy="346247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Старосты и ТОС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06566" y="390455"/>
            <a:ext cx="880876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2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11"/>
            <a:ext cx="343678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26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98" y="4875845"/>
            <a:ext cx="2522158" cy="19235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1778BC02-DEF2-4309-A1E9-86EF74E2F2AE}"/>
              </a:ext>
            </a:extLst>
          </p:cNvPr>
          <p:cNvSpPr/>
          <p:nvPr/>
        </p:nvSpPr>
        <p:spPr>
          <a:xfrm>
            <a:off x="4594148" y="987147"/>
            <a:ext cx="4393671" cy="3680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 sz="1000" dirty="0"/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78C72ED2-A71D-47C2-8C6F-6E80B6F65A8C}"/>
              </a:ext>
            </a:extLst>
          </p:cNvPr>
          <p:cNvSpPr txBox="1"/>
          <p:nvPr/>
        </p:nvSpPr>
        <p:spPr>
          <a:xfrm>
            <a:off x="4655710" y="2139702"/>
            <a:ext cx="4380046" cy="1608131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Детская  игровая площадка в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с</a:t>
            </a:r>
            <a:r>
              <a:rPr lang="ru-RU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. </a:t>
            </a:r>
            <a:r>
              <a:rPr lang="ru-RU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Березово</a:t>
            </a:r>
            <a:endParaRPr lang="ru-RU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Стоимость - </a:t>
            </a:r>
            <a:r>
              <a:rPr lang="ru-RU" sz="2000" b="1" dirty="0" smtClean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1 </a:t>
            </a:r>
            <a:r>
              <a:rPr lang="ru-RU" sz="2000" b="1" dirty="0">
                <a:solidFill>
                  <a:srgbClr val="E34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млн. рублей</a:t>
            </a:r>
          </a:p>
          <a:p>
            <a:r>
              <a:rPr lang="ru-RU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n-US" sz="2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4A387A9-C201-4889-B63B-D78F164760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6" y="1229198"/>
            <a:ext cx="4280580" cy="30693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F944BDB-EA29-4DF2-B92B-2DC7C4C0E0CF}"/>
              </a:ext>
            </a:extLst>
          </p:cNvPr>
          <p:cNvSpPr txBox="1"/>
          <p:nvPr/>
        </p:nvSpPr>
        <p:spPr>
          <a:xfrm>
            <a:off x="499655" y="4525551"/>
            <a:ext cx="3581312" cy="284691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1400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с. Березово, ул. Романова, у дома 24</a:t>
            </a:r>
            <a:endParaRPr lang="ru-RU" sz="140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520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12DB009-A8E8-4F50-9837-D882FAAFAA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"/>
            <a:ext cx="9144000" cy="7519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493D4EC-B08E-4FCA-BFD5-CB2B6FEFADC9}"/>
              </a:ext>
            </a:extLst>
          </p:cNvPr>
          <p:cNvSpPr txBox="1"/>
          <p:nvPr/>
        </p:nvSpPr>
        <p:spPr>
          <a:xfrm>
            <a:off x="206566" y="103371"/>
            <a:ext cx="2285941" cy="346247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Работа с населением 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7474D1-027F-40A9-B0A2-234C4EE30C98}"/>
              </a:ext>
            </a:extLst>
          </p:cNvPr>
          <p:cNvSpPr txBox="1"/>
          <p:nvPr/>
        </p:nvSpPr>
        <p:spPr>
          <a:xfrm>
            <a:off x="265121" y="436435"/>
            <a:ext cx="880876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9CDE1E33-B14D-4472-901D-452C64D97070}"/>
              </a:ext>
            </a:extLst>
          </p:cNvPr>
          <p:cNvCxnSpPr/>
          <p:nvPr/>
        </p:nvCxnSpPr>
        <p:spPr>
          <a:xfrm>
            <a:off x="8386591" y="156992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AB2649-1EF3-4C7C-8AFF-149FDCE95B41}"/>
              </a:ext>
            </a:extLst>
          </p:cNvPr>
          <p:cNvSpPr txBox="1"/>
          <p:nvPr/>
        </p:nvSpPr>
        <p:spPr>
          <a:xfrm>
            <a:off x="8589046" y="225911"/>
            <a:ext cx="343678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27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370068B-7D65-4EB1-9AA1-ABAD77331863}"/>
              </a:ext>
            </a:extLst>
          </p:cNvPr>
          <p:cNvSpPr txBox="1"/>
          <p:nvPr/>
        </p:nvSpPr>
        <p:spPr>
          <a:xfrm>
            <a:off x="6513598" y="4875845"/>
            <a:ext cx="2522158" cy="19235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10467AE3-40A0-4EBF-A0B1-C7ED96422822}"/>
              </a:ext>
            </a:extLst>
          </p:cNvPr>
          <p:cNvSpPr/>
          <p:nvPr/>
        </p:nvSpPr>
        <p:spPr>
          <a:xfrm>
            <a:off x="5544136" y="1662055"/>
            <a:ext cx="2002791" cy="2672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>
              <a:lnSpc>
                <a:spcPct val="70000"/>
              </a:lnSpc>
            </a:pPr>
            <a:r>
              <a:rPr lang="ru-RU" b="1" dirty="0" smtClean="0">
                <a:solidFill>
                  <a:srgbClr val="C00000"/>
                </a:solidFill>
                <a:latin typeface="Franklin Gothic Demi Cond" panose="020B0706030402020204" pitchFamily="34" charset="0"/>
              </a:rPr>
              <a:t>1981 обращение</a:t>
            </a:r>
            <a:endParaRPr lang="ru-RU" b="1" dirty="0">
              <a:solidFill>
                <a:srgbClr val="C000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A273448-2CDB-433F-89DF-117768120BF2}"/>
              </a:ext>
            </a:extLst>
          </p:cNvPr>
          <p:cNvSpPr/>
          <p:nvPr/>
        </p:nvSpPr>
        <p:spPr>
          <a:xfrm>
            <a:off x="5655611" y="2443325"/>
            <a:ext cx="1888979" cy="2672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solidFill>
                  <a:srgbClr val="C00000"/>
                </a:solidFill>
                <a:latin typeface="Franklin Gothic Demi Cond" panose="020B0706030402020204" pitchFamily="34" charset="0"/>
              </a:rPr>
              <a:t>871 обращение</a:t>
            </a:r>
            <a:endParaRPr lang="ru-RU" b="1" dirty="0">
              <a:solidFill>
                <a:srgbClr val="C000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A5F977AC-86E3-4D34-9DF5-80F6CA786B62}"/>
              </a:ext>
            </a:extLst>
          </p:cNvPr>
          <p:cNvSpPr/>
          <p:nvPr/>
        </p:nvSpPr>
        <p:spPr>
          <a:xfrm>
            <a:off x="5702746" y="3207380"/>
            <a:ext cx="1991699" cy="2672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solidFill>
                  <a:srgbClr val="C00000"/>
                </a:solidFill>
                <a:latin typeface="Franklin Gothic Demi Cond" panose="020B0706030402020204" pitchFamily="34" charset="0"/>
              </a:rPr>
              <a:t>1110 </a:t>
            </a:r>
            <a:r>
              <a:rPr lang="ru-RU" b="1" dirty="0">
                <a:solidFill>
                  <a:srgbClr val="C00000"/>
                </a:solidFill>
                <a:latin typeface="Franklin Gothic Demi Cond" panose="020B0706030402020204" pitchFamily="34" charset="0"/>
              </a:rPr>
              <a:t>обращений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ECE61A0B-7540-4C96-96B6-FCF7F6E7DA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30" t="53280" r="88319" b="38487"/>
          <a:stretch/>
        </p:blipFill>
        <p:spPr>
          <a:xfrm>
            <a:off x="5205949" y="1335303"/>
            <a:ext cx="350044" cy="40011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762F26DE-9E4D-43CB-B6BA-3BF2A43111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166" t="53620" r="61499" b="38790"/>
          <a:stretch/>
        </p:blipFill>
        <p:spPr>
          <a:xfrm>
            <a:off x="5169533" y="2074434"/>
            <a:ext cx="374603" cy="36889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2B68CC5F-8510-4353-857F-E203148535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225" t="63396" r="61457" b="29633"/>
          <a:stretch/>
        </p:blipFill>
        <p:spPr>
          <a:xfrm>
            <a:off x="5257383" y="2710578"/>
            <a:ext cx="286753" cy="338801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B1E762CD-6546-445A-B134-075DFCCE5383}"/>
              </a:ext>
            </a:extLst>
          </p:cNvPr>
          <p:cNvSpPr/>
          <p:nvPr/>
        </p:nvSpPr>
        <p:spPr>
          <a:xfrm>
            <a:off x="5655611" y="3941521"/>
            <a:ext cx="2411942" cy="2631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70000"/>
              </a:lnSpc>
            </a:pPr>
            <a:r>
              <a:rPr lang="ru-RU" b="1" dirty="0" smtClean="0">
                <a:latin typeface="Franklin Gothic Demi Cond" panose="020B0706030402020204" pitchFamily="34" charset="0"/>
              </a:rPr>
              <a:t>19 </a:t>
            </a:r>
            <a:r>
              <a:rPr lang="ru-RU" b="1" dirty="0">
                <a:latin typeface="Franklin Gothic Demi Cond" panose="020B0706030402020204" pitchFamily="34" charset="0"/>
              </a:rPr>
              <a:t>личных приемов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ADDA4BE8-3631-4FEE-B94F-C355A77DDCB1}"/>
              </a:ext>
            </a:extLst>
          </p:cNvPr>
          <p:cNvSpPr/>
          <p:nvPr/>
        </p:nvSpPr>
        <p:spPr>
          <a:xfrm>
            <a:off x="206566" y="3975599"/>
            <a:ext cx="4382927" cy="6232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98 встреч с населением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 в </a:t>
            </a:r>
            <a:r>
              <a:rPr lang="ru-RU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онлайн</a:t>
            </a:r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- и </a:t>
            </a:r>
            <a:r>
              <a:rPr lang="ru-RU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офлайн</a:t>
            </a:r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Times New Roman" panose="02020603050405020304" pitchFamily="18" charset="0"/>
              </a:rPr>
              <a:t>- форматах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10467AE3-40A0-4EBF-A0B1-C7ED96422822}"/>
              </a:ext>
            </a:extLst>
          </p:cNvPr>
          <p:cNvSpPr/>
          <p:nvPr/>
        </p:nvSpPr>
        <p:spPr>
          <a:xfrm>
            <a:off x="5702746" y="4275059"/>
            <a:ext cx="2776281" cy="2631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b="1" dirty="0" smtClean="0">
                <a:solidFill>
                  <a:srgbClr val="C00000"/>
                </a:solidFill>
                <a:latin typeface="Franklin Gothic Demi Cond" panose="020B0706030402020204" pitchFamily="34" charset="0"/>
              </a:rPr>
              <a:t>принято 69 граждан</a:t>
            </a:r>
            <a:endParaRPr lang="ru-RU" b="1" dirty="0">
              <a:solidFill>
                <a:srgbClr val="C000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10467AE3-40A0-4EBF-A0B1-C7ED96422822}"/>
              </a:ext>
            </a:extLst>
          </p:cNvPr>
          <p:cNvSpPr/>
          <p:nvPr/>
        </p:nvSpPr>
        <p:spPr>
          <a:xfrm flipV="1">
            <a:off x="6084168" y="2443325"/>
            <a:ext cx="2002791" cy="26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70000"/>
              </a:lnSpc>
            </a:pPr>
            <a:endParaRPr lang="ru-RU" b="1" dirty="0">
              <a:solidFill>
                <a:srgbClr val="C00000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093661"/>
            <a:ext cx="3933386" cy="288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355FE381-E745-489E-993C-E1AF174548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7383" y="3975599"/>
            <a:ext cx="381936" cy="38193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1E762CD-6546-445A-B134-075DFCCE5383}"/>
              </a:ext>
            </a:extLst>
          </p:cNvPr>
          <p:cNvSpPr/>
          <p:nvPr/>
        </p:nvSpPr>
        <p:spPr>
          <a:xfrm>
            <a:off x="5639319" y="1335303"/>
            <a:ext cx="2411942" cy="26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latin typeface="Franklin Gothic Demi Cond" panose="020B0706030402020204" pitchFamily="34" charset="0"/>
              </a:rPr>
              <a:t>рассмотрено</a:t>
            </a:r>
            <a:endParaRPr lang="ru-RU" b="1" dirty="0">
              <a:latin typeface="Franklin Gothic Demi Cond" panose="020B07060304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B1E762CD-6546-445A-B134-075DFCCE5383}"/>
              </a:ext>
            </a:extLst>
          </p:cNvPr>
          <p:cNvSpPr/>
          <p:nvPr/>
        </p:nvSpPr>
        <p:spPr>
          <a:xfrm>
            <a:off x="5702746" y="2074434"/>
            <a:ext cx="3092853" cy="2631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latin typeface="Franklin Gothic Demi Cond" panose="020B0706030402020204" pitchFamily="34" charset="0"/>
              </a:rPr>
              <a:t>решено положительно</a:t>
            </a:r>
            <a:endParaRPr lang="ru-RU" b="1" dirty="0">
              <a:latin typeface="Franklin Gothic Demi Cond" panose="020B07060304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B1E762CD-6546-445A-B134-075DFCCE5383}"/>
              </a:ext>
            </a:extLst>
          </p:cNvPr>
          <p:cNvSpPr/>
          <p:nvPr/>
        </p:nvSpPr>
        <p:spPr>
          <a:xfrm>
            <a:off x="5702746" y="2782126"/>
            <a:ext cx="2411942" cy="26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>
                <a:latin typeface="Franklin Gothic Demi Cond" panose="020B0706030402020204" pitchFamily="34" charset="0"/>
              </a:rPr>
              <a:t>разъяснено</a:t>
            </a:r>
            <a:endParaRPr lang="ru-RU" b="1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520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CAF957DC-B307-469F-9909-F05BA759B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"/>
            <a:ext cx="9144000" cy="7519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C868670-BFCB-4265-BF3F-9129EE1F460E}"/>
              </a:ext>
            </a:extLst>
          </p:cNvPr>
          <p:cNvSpPr txBox="1"/>
          <p:nvPr/>
        </p:nvSpPr>
        <p:spPr>
          <a:xfrm>
            <a:off x="206566" y="103371"/>
            <a:ext cx="2170525" cy="346247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Работа с населением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FC23194-20E3-46CB-88A6-31F492C6958F}"/>
              </a:ext>
            </a:extLst>
          </p:cNvPr>
          <p:cNvSpPr txBox="1"/>
          <p:nvPr/>
        </p:nvSpPr>
        <p:spPr>
          <a:xfrm>
            <a:off x="206566" y="390455"/>
            <a:ext cx="548862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5D814F38-0FA2-4A77-B529-7D49074ABA59}"/>
              </a:ext>
            </a:extLst>
          </p:cNvPr>
          <p:cNvCxnSpPr/>
          <p:nvPr/>
        </p:nvCxnSpPr>
        <p:spPr>
          <a:xfrm>
            <a:off x="8386591" y="156992"/>
            <a:ext cx="0" cy="43792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7A750D3-FB1D-4E96-ACA7-AA99E37CFB97}"/>
              </a:ext>
            </a:extLst>
          </p:cNvPr>
          <p:cNvSpPr txBox="1"/>
          <p:nvPr/>
        </p:nvSpPr>
        <p:spPr>
          <a:xfrm>
            <a:off x="8589046" y="225911"/>
            <a:ext cx="343678" cy="31546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28</a:t>
            </a:r>
            <a:endParaRPr lang="ru-RU" sz="1600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208E596-03F3-44A6-88ED-FE510BCCD9A1}"/>
              </a:ext>
            </a:extLst>
          </p:cNvPr>
          <p:cNvSpPr txBox="1"/>
          <p:nvPr/>
        </p:nvSpPr>
        <p:spPr>
          <a:xfrm>
            <a:off x="6513598" y="4875845"/>
            <a:ext cx="2522158" cy="19235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algn="r"/>
            <a:r>
              <a:rPr lang="ru-RU" sz="80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59EA8E45-6B93-4DDF-A11A-40E2ED72161D}"/>
              </a:ext>
            </a:extLst>
          </p:cNvPr>
          <p:cNvSpPr/>
          <p:nvPr/>
        </p:nvSpPr>
        <p:spPr>
          <a:xfrm>
            <a:off x="4148804" y="1707654"/>
            <a:ext cx="4729587" cy="2304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 sz="1000" dirty="0"/>
          </a:p>
        </p:txBody>
      </p: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6F7A22DA-C107-4D34-8869-15E57D15D1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3118" y="1953407"/>
            <a:ext cx="337384" cy="337384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EB31DB2-B065-4E3F-8316-2E432B5BF87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2295" y="2670155"/>
            <a:ext cx="337384" cy="33738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D32BF484-D3B1-4780-919D-3FEA3B826E85}"/>
              </a:ext>
            </a:extLst>
          </p:cNvPr>
          <p:cNvSpPr txBox="1"/>
          <p:nvPr/>
        </p:nvSpPr>
        <p:spPr>
          <a:xfrm>
            <a:off x="774664" y="1903392"/>
            <a:ext cx="3456676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b="1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vk.com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/</a:t>
            </a:r>
            <a:r>
              <a:rPr lang="en-US" b="1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suvorov.tularegion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  <a:cs typeface="Calibri" pitchFamily="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4061D144-0422-42FE-A3D7-50AA0676CFB5}"/>
              </a:ext>
            </a:extLst>
          </p:cNvPr>
          <p:cNvSpPr txBox="1"/>
          <p:nvPr/>
        </p:nvSpPr>
        <p:spPr>
          <a:xfrm>
            <a:off x="774664" y="2661290"/>
            <a:ext cx="3147474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b="1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ok.ru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/</a:t>
            </a:r>
            <a:r>
              <a:rPr lang="en-US" b="1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suvorov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.</a:t>
            </a:r>
            <a:r>
              <a:rPr lang="ru-RU" b="1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tularegion</a:t>
            </a:r>
            <a:endParaRPr lang="ru-RU" b="1" dirty="0">
              <a:solidFill>
                <a:srgbClr val="312560"/>
              </a:solidFill>
              <a:latin typeface="PT Astra Serif" pitchFamily="18" charset="-52"/>
              <a:ea typeface="PT Astra Serif" pitchFamily="18" charset="-52"/>
              <a:cs typeface="Calibri" pitchFamily="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A57A0910-C531-4687-B803-8113F7F0ECDF}"/>
              </a:ext>
            </a:extLst>
          </p:cNvPr>
          <p:cNvSpPr txBox="1"/>
          <p:nvPr/>
        </p:nvSpPr>
        <p:spPr>
          <a:xfrm>
            <a:off x="4758028" y="2195779"/>
            <a:ext cx="2377025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8</a:t>
            </a:r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(487</a:t>
            </a:r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63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)</a:t>
            </a:r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 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2-</a:t>
            </a:r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70</a:t>
            </a:r>
            <a:r>
              <a:rPr lang="ru-RU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-</a:t>
            </a:r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06</a:t>
            </a:r>
            <a:endParaRPr lang="ru-RU" b="1" dirty="0">
              <a:solidFill>
                <a:srgbClr val="312560"/>
              </a:solidFill>
              <a:latin typeface="PT Astra Serif" pitchFamily="18" charset="-52"/>
              <a:ea typeface="PT Astra Serif" pitchFamily="18" charset="-52"/>
              <a:cs typeface="Mangal" pitchFamily="2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F2FEA820-CB90-48C1-B89E-394597A1DDF4}"/>
              </a:ext>
            </a:extLst>
          </p:cNvPr>
          <p:cNvSpPr txBox="1"/>
          <p:nvPr/>
        </p:nvSpPr>
        <p:spPr>
          <a:xfrm>
            <a:off x="4758028" y="1880310"/>
            <a:ext cx="1657268" cy="31546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Телефон доверия</a:t>
            </a:r>
            <a:endParaRPr lang="en-US" sz="16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9290410E-9068-45F4-9B33-BCF95A377493}"/>
              </a:ext>
            </a:extLst>
          </p:cNvPr>
          <p:cNvSpPr txBox="1"/>
          <p:nvPr/>
        </p:nvSpPr>
        <p:spPr>
          <a:xfrm>
            <a:off x="4715276" y="2834415"/>
            <a:ext cx="4320480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b="1" u="sng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adm.suvorov@tularegion.ru</a:t>
            </a:r>
            <a:endParaRPr lang="ru-RU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36871D3C-88B5-4D53-A375-06341F7858C3}"/>
              </a:ext>
            </a:extLst>
          </p:cNvPr>
          <p:cNvSpPr txBox="1"/>
          <p:nvPr/>
        </p:nvSpPr>
        <p:spPr>
          <a:xfrm>
            <a:off x="4758028" y="2542028"/>
            <a:ext cx="1915304" cy="31546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sz="16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E-mail</a:t>
            </a:r>
            <a:r>
              <a:rPr lang="ru-RU" sz="16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:</a:t>
            </a:r>
            <a:endParaRPr lang="en-US" sz="1600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9C43A599-AD48-4AB7-A55C-73BC220B720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2295" y="3455583"/>
            <a:ext cx="348207" cy="34820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32BF484-D3B1-4780-919D-3FEA3B826E85}"/>
              </a:ext>
            </a:extLst>
          </p:cNvPr>
          <p:cNvSpPr txBox="1"/>
          <p:nvPr/>
        </p:nvSpPr>
        <p:spPr>
          <a:xfrm>
            <a:off x="774664" y="3455582"/>
            <a:ext cx="3456676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b="1" dirty="0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Calibri" pitchFamily="34"/>
              </a:rPr>
              <a:t>@suvorovtown1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PT Astra Serif" pitchFamily="18" charset="-52"/>
              <a:ea typeface="PT Astra Serif" pitchFamily="18" charset="-52"/>
              <a:cs typeface="Calibri" pitchFamily="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290410E-9068-45F4-9B33-BCF95A377493}"/>
              </a:ext>
            </a:extLst>
          </p:cNvPr>
          <p:cNvSpPr txBox="1"/>
          <p:nvPr/>
        </p:nvSpPr>
        <p:spPr>
          <a:xfrm>
            <a:off x="4715276" y="3455582"/>
            <a:ext cx="4499992" cy="34624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b="1" u="sng" dirty="0" err="1">
                <a:solidFill>
                  <a:srgbClr val="312560"/>
                </a:solidFill>
                <a:latin typeface="PT Astra Serif" pitchFamily="18" charset="-52"/>
                <a:ea typeface="PT Astra Serif" pitchFamily="18" charset="-52"/>
                <a:cs typeface="Mangal" pitchFamily="2"/>
              </a:rPr>
              <a:t>ased</a:t>
            </a:r>
            <a:r>
              <a:rPr lang="ru-RU" b="1" u="sng" dirty="0">
                <a:solidFill>
                  <a:srgbClr val="312560"/>
                </a:solidFill>
                <a:latin typeface="Century Gothic" panose="020B0502020202020204" pitchFamily="34" charset="0"/>
                <a:ea typeface="Microsoft YaHei" pitchFamily="2"/>
                <a:cs typeface="Mangal" pitchFamily="2"/>
              </a:rPr>
              <a:t>_</a:t>
            </a:r>
            <a:r>
              <a:rPr lang="en-US" b="1" u="sng" dirty="0">
                <a:solidFill>
                  <a:srgbClr val="312560"/>
                </a:solidFill>
                <a:latin typeface="Century Gothic" panose="020B0502020202020204" pitchFamily="34" charset="0"/>
                <a:ea typeface="Microsoft YaHei" pitchFamily="2"/>
                <a:cs typeface="Mangal" pitchFamily="2"/>
              </a:rPr>
              <a:t>mo_</a:t>
            </a:r>
            <a:r>
              <a:rPr lang="en-US" b="1" u="sng" dirty="0">
                <a:solidFill>
                  <a:srgbClr val="312560"/>
                </a:solidFill>
                <a:latin typeface="Century Gothic" panose="020B0502020202020204" pitchFamily="34" charset="0"/>
                <a:ea typeface="Microsoft YaHei" pitchFamily="2"/>
                <a:cs typeface="Calibri" pitchFamily="34"/>
              </a:rPr>
              <a:t>suvorov@tularegion.ru</a:t>
            </a:r>
            <a:endParaRPr lang="ru-RU" b="1" dirty="0">
              <a:solidFill>
                <a:srgbClr val="3125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4482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AC4E769F-09DA-4F72-B6CC-1A3DB532F4CC}"/>
              </a:ext>
            </a:extLst>
          </p:cNvPr>
          <p:cNvSpPr/>
          <p:nvPr/>
        </p:nvSpPr>
        <p:spPr>
          <a:xfrm>
            <a:off x="457200" y="4557713"/>
            <a:ext cx="6286500" cy="317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ru-RU" sz="1350" dirty="0">
              <a:solidFill>
                <a:prstClr val="white"/>
              </a:solidFill>
            </a:endParaRPr>
          </a:p>
        </p:txBody>
      </p:sp>
      <p:pic>
        <p:nvPicPr>
          <p:cNvPr id="3075" name="Рисунок 6">
            <a:extLst>
              <a:ext uri="{FF2B5EF4-FFF2-40B4-BE49-F238E27FC236}">
                <a16:creationId xmlns:a16="http://schemas.microsoft.com/office/drawing/2014/main" xmlns="" id="{89619E54-335C-4EAA-B952-8672C8B62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45729" name="Прямая соединительная линия 2">
            <a:extLst>
              <a:ext uri="{FF2B5EF4-FFF2-40B4-BE49-F238E27FC236}">
                <a16:creationId xmlns:a16="http://schemas.microsoft.com/office/drawing/2014/main" xmlns="" id="{83093F87-B629-40A9-B224-33D01D2B359F}"/>
              </a:ext>
            </a:extLst>
          </p:cNvPr>
          <p:cNvCxnSpPr>
            <a:cxnSpLocks/>
          </p:cNvCxnSpPr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7" name="Диаграмма 8">
            <a:extLst>
              <a:ext uri="{FF2B5EF4-FFF2-40B4-BE49-F238E27FC236}">
                <a16:creationId xmlns:a16="http://schemas.microsoft.com/office/drawing/2014/main" xmlns="" id="{57F9750D-4798-4CD9-AE20-D1B0943D2DB4}"/>
              </a:ext>
            </a:extLst>
          </p:cNvPr>
          <p:cNvGraphicFramePr>
            <a:graphicFrameLocks/>
          </p:cNvGraphicFramePr>
          <p:nvPr/>
        </p:nvGraphicFramePr>
        <p:xfrm>
          <a:off x="0" y="762000"/>
          <a:ext cx="4410075" cy="3362325"/>
        </p:xfrm>
        <a:graphic>
          <a:graphicData uri="http://schemas.openxmlformats.org/presentationml/2006/ole">
            <p:oleObj spid="_x0000_s46082" name="Worksheet" r:id="rId4" imgW="5914957" imgH="4514850" progId="Excel.Sheet.8">
              <p:embed/>
            </p:oleObj>
          </a:graphicData>
        </a:graphic>
      </p:graphicFrame>
      <p:sp>
        <p:nvSpPr>
          <p:cNvPr id="5128" name="TextBox 13">
            <a:extLst>
              <a:ext uri="{FF2B5EF4-FFF2-40B4-BE49-F238E27FC236}">
                <a16:creationId xmlns:a16="http://schemas.microsoft.com/office/drawing/2014/main" xmlns="" id="{0BFA2F80-ACB1-4566-B8AF-662930D60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59" y="4312503"/>
            <a:ext cx="50899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Налоговые и неналоговые доходы за отчетный период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увеличились на 16 млн. руб. </a:t>
            </a:r>
          </a:p>
        </p:txBody>
      </p:sp>
      <p:sp>
        <p:nvSpPr>
          <p:cNvPr id="5132" name="Номер слайда 1">
            <a:extLst>
              <a:ext uri="{FF2B5EF4-FFF2-40B4-BE49-F238E27FC236}">
                <a16:creationId xmlns:a16="http://schemas.microsoft.com/office/drawing/2014/main" xmlns="" id="{BC03AB47-21BB-4F90-AC09-E14EB737A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066"/>
            <a:ext cx="648891" cy="451247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03</a:t>
            </a:r>
          </a:p>
        </p:txBody>
      </p:sp>
      <p:sp>
        <p:nvSpPr>
          <p:cNvPr id="3080" name="TextBox 35">
            <a:extLst>
              <a:ext uri="{FF2B5EF4-FFF2-40B4-BE49-F238E27FC236}">
                <a16:creationId xmlns:a16="http://schemas.microsoft.com/office/drawing/2014/main" xmlns="" id="{C98A1947-225D-4BD2-91B4-4493D2F60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103585"/>
            <a:ext cx="3811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</a:t>
            </a:r>
          </a:p>
        </p:txBody>
      </p:sp>
      <p:sp>
        <p:nvSpPr>
          <p:cNvPr id="3081" name="TextBox 12">
            <a:extLst>
              <a:ext uri="{FF2B5EF4-FFF2-40B4-BE49-F238E27FC236}">
                <a16:creationId xmlns:a16="http://schemas.microsoft.com/office/drawing/2014/main" xmlns="" id="{E47EF260-BF20-47F0-8679-B39E0FBA6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390525"/>
            <a:ext cx="4347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Исполнение бюджета за 2021 (в млн. руб.)</a:t>
            </a:r>
          </a:p>
        </p:txBody>
      </p:sp>
      <p:graphicFrame>
        <p:nvGraphicFramePr>
          <p:cNvPr id="3082" name="Диаграмма 7">
            <a:extLst>
              <a:ext uri="{FF2B5EF4-FFF2-40B4-BE49-F238E27FC236}">
                <a16:creationId xmlns:a16="http://schemas.microsoft.com/office/drawing/2014/main" xmlns="" id="{BF580F0C-F6EA-4539-8A8D-9F5AD74632A9}"/>
              </a:ext>
            </a:extLst>
          </p:cNvPr>
          <p:cNvGraphicFramePr>
            <a:graphicFrameLocks/>
          </p:cNvGraphicFramePr>
          <p:nvPr/>
        </p:nvGraphicFramePr>
        <p:xfrm>
          <a:off x="5181600" y="1155700"/>
          <a:ext cx="3579813" cy="3530600"/>
        </p:xfrm>
        <a:graphic>
          <a:graphicData uri="http://schemas.openxmlformats.org/presentationml/2006/ole">
            <p:oleObj spid="_x0000_s46083" name="Worksheet" r:id="rId5" imgW="4781685" imgH="4581435" progId="Excel.Sheet.8">
              <p:embed/>
            </p:oleObj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2712EBA-BE51-42D7-8B5D-09BB96E1AAFA}"/>
              </a:ext>
            </a:extLst>
          </p:cNvPr>
          <p:cNvSpPr txBox="1"/>
          <p:nvPr/>
        </p:nvSpPr>
        <p:spPr>
          <a:xfrm>
            <a:off x="6091238" y="887016"/>
            <a:ext cx="17301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бюджета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43679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>
            <a:extLst>
              <a:ext uri="{FF2B5EF4-FFF2-40B4-BE49-F238E27FC236}">
                <a16:creationId xmlns="" xmlns:a16="http://schemas.microsoft.com/office/drawing/2014/main" id="{ACF561C2-1095-4167-800A-F366C6F858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35">
            <a:extLst>
              <a:ext uri="{FF2B5EF4-FFF2-40B4-BE49-F238E27FC236}">
                <a16:creationId xmlns="" xmlns:a16="http://schemas.microsoft.com/office/drawing/2014/main" id="{554837BA-903A-4827-9646-E01F5C1F2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8" y="103585"/>
            <a:ext cx="28610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</a:t>
            </a:r>
          </a:p>
        </p:txBody>
      </p:sp>
      <p:cxnSp>
        <p:nvCxnSpPr>
          <p:cNvPr id="3145731" name="Прямая соединительная линия 2">
            <a:extLst>
              <a:ext uri="{FF2B5EF4-FFF2-40B4-BE49-F238E27FC236}">
                <a16:creationId xmlns="" xmlns:a16="http://schemas.microsoft.com/office/drawing/2014/main" id="{932458C1-0299-4556-9A95-547EB3151E97}"/>
              </a:ext>
            </a:extLst>
          </p:cNvPr>
          <p:cNvCxnSpPr>
            <a:cxnSpLocks/>
          </p:cNvCxnSpPr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5" name="Диаграмма 8">
            <a:extLst>
              <a:ext uri="{FF2B5EF4-FFF2-40B4-BE49-F238E27FC236}">
                <a16:creationId xmlns="" xmlns:a16="http://schemas.microsoft.com/office/drawing/2014/main" id="{5A42B230-2772-4BC8-B370-DC9B6A425EF4}"/>
              </a:ext>
            </a:extLst>
          </p:cNvPr>
          <p:cNvGraphicFramePr>
            <a:graphicFrameLocks/>
          </p:cNvGraphicFramePr>
          <p:nvPr/>
        </p:nvGraphicFramePr>
        <p:xfrm>
          <a:off x="266700" y="1117600"/>
          <a:ext cx="4224338" cy="3768725"/>
        </p:xfrm>
        <a:graphic>
          <a:graphicData uri="http://schemas.openxmlformats.org/presentationml/2006/ole">
            <p:oleObj spid="_x0000_s3074" name="Worksheet" r:id="rId5" imgW="5648257" imgH="5029200" progId="Excel.Sheet.8">
              <p:embed/>
            </p:oleObj>
          </a:graphicData>
        </a:graphic>
      </p:graphicFrame>
      <p:sp>
        <p:nvSpPr>
          <p:cNvPr id="5126" name="TextBox 11">
            <a:extLst>
              <a:ext uri="{FF2B5EF4-FFF2-40B4-BE49-F238E27FC236}">
                <a16:creationId xmlns="" xmlns:a16="http://schemas.microsoft.com/office/drawing/2014/main" id="{263C7076-AB32-494B-9D72-193496E02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390525"/>
            <a:ext cx="4347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Исполнение бюджета за 2021 (в млн. руб.)</a:t>
            </a:r>
          </a:p>
        </p:txBody>
      </p:sp>
      <p:sp>
        <p:nvSpPr>
          <p:cNvPr id="7179" name="Номер слайда 1">
            <a:extLst>
              <a:ext uri="{FF2B5EF4-FFF2-40B4-BE49-F238E27FC236}">
                <a16:creationId xmlns="" xmlns:a16="http://schemas.microsoft.com/office/drawing/2014/main" id="{710E8D10-0589-468C-85BD-8C663D7F4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066"/>
            <a:ext cx="648891" cy="451247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0</a:t>
            </a:r>
            <a:fld id="{193C82F3-03BF-4AC6-9E6A-9C42EA8A905F}" type="slidenum">
              <a:rPr lang="ru-RU" altLang="ru-RU" sz="1600" smtClean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z="1600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="" xmlns:a16="http://schemas.microsoft.com/office/drawing/2014/main" id="{9CBEE10E-98A9-4F37-A99C-1F40DEBCD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8891"/>
            <a:ext cx="501610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dirty="0">
              <a:solidFill>
                <a:srgbClr val="4472C4">
                  <a:lumMod val="50000"/>
                </a:srgb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478F2CD6-41D8-4219-B26F-FC6D1F7C4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87004"/>
            <a:ext cx="47255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Прочие расходы бюджета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A929A43A-3A2F-4FC4-BF41-59884D8DC097}"/>
              </a:ext>
            </a:extLst>
          </p:cNvPr>
          <p:cNvSpPr txBox="1"/>
          <p:nvPr/>
        </p:nvSpPr>
        <p:spPr>
          <a:xfrm>
            <a:off x="5639991" y="809625"/>
            <a:ext cx="3504009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Муниципальный долг бюджета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на 01.01.2022</a:t>
            </a:r>
          </a:p>
        </p:txBody>
      </p:sp>
      <p:graphicFrame>
        <p:nvGraphicFramePr>
          <p:cNvPr id="5131" name="Диаграмма 6">
            <a:extLst>
              <a:ext uri="{FF2B5EF4-FFF2-40B4-BE49-F238E27FC236}">
                <a16:creationId xmlns="" xmlns:a16="http://schemas.microsoft.com/office/drawing/2014/main" id="{DAEA28B9-308E-41EF-B5A6-9E39D4FC76A4}"/>
              </a:ext>
            </a:extLst>
          </p:cNvPr>
          <p:cNvGraphicFramePr>
            <a:graphicFrameLocks/>
          </p:cNvGraphicFramePr>
          <p:nvPr/>
        </p:nvGraphicFramePr>
        <p:xfrm>
          <a:off x="6146800" y="1498600"/>
          <a:ext cx="2962275" cy="3127375"/>
        </p:xfrm>
        <a:graphic>
          <a:graphicData uri="http://schemas.openxmlformats.org/presentationml/2006/ole">
            <p:oleObj spid="_x0000_s3075" name="Worksheet" r:id="rId6" imgW="3962400" imgH="418138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35"/>
          <p:cNvSpPr txBox="1">
            <a:spLocks noChangeArrowheads="1"/>
          </p:cNvSpPr>
          <p:nvPr/>
        </p:nvSpPr>
        <p:spPr bwMode="auto">
          <a:xfrm>
            <a:off x="205979" y="103585"/>
            <a:ext cx="3057525" cy="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</a:t>
            </a:r>
          </a:p>
        </p:txBody>
      </p:sp>
      <p:cxnSp>
        <p:nvCxnSpPr>
          <p:cNvPr id="3145732" name="Прямая соединительная линия 2"/>
          <p:cNvCxnSpPr>
            <a:cxnSpLocks/>
          </p:cNvCxnSpPr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5" name="Диаграмма 8"/>
          <p:cNvGraphicFramePr>
            <a:graphicFrameLocks/>
          </p:cNvGraphicFramePr>
          <p:nvPr/>
        </p:nvGraphicFramePr>
        <p:xfrm>
          <a:off x="0" y="1092200"/>
          <a:ext cx="4186238" cy="3082925"/>
        </p:xfrm>
        <a:graphic>
          <a:graphicData uri="http://schemas.openxmlformats.org/presentationml/2006/ole">
            <p:oleObj spid="_x0000_s48130" name="Worksheet" r:id="rId4" imgW="5581785" imgH="4124235" progId="Excel.Sheet.8">
              <p:embed/>
            </p:oleObj>
          </a:graphicData>
        </a:graphic>
      </p:graphicFrame>
      <p:sp>
        <p:nvSpPr>
          <p:cNvPr id="5126" name="TextBox 15"/>
          <p:cNvSpPr txBox="1">
            <a:spLocks noChangeArrowheads="1"/>
          </p:cNvSpPr>
          <p:nvPr/>
        </p:nvSpPr>
        <p:spPr bwMode="auto">
          <a:xfrm>
            <a:off x="1" y="390525"/>
            <a:ext cx="10109597" cy="3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 муниципального образования Суворовский район на 2022 год (в млн. руб.)</a:t>
            </a:r>
          </a:p>
        </p:txBody>
      </p:sp>
      <p:sp>
        <p:nvSpPr>
          <p:cNvPr id="9229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84977" y="144066"/>
            <a:ext cx="550677" cy="451247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05</a:t>
            </a:r>
          </a:p>
        </p:txBody>
      </p:sp>
      <p:graphicFrame>
        <p:nvGraphicFramePr>
          <p:cNvPr id="5128" name="Диаграмма 18"/>
          <p:cNvGraphicFramePr>
            <a:graphicFrameLocks/>
          </p:cNvGraphicFramePr>
          <p:nvPr/>
        </p:nvGraphicFramePr>
        <p:xfrm>
          <a:off x="5189538" y="1200150"/>
          <a:ext cx="3935412" cy="3802063"/>
        </p:xfrm>
        <a:graphic>
          <a:graphicData uri="http://schemas.openxmlformats.org/presentationml/2006/ole">
            <p:oleObj spid="_x0000_s48131" name="Worksheet" r:id="rId5" imgW="5248343" imgH="5067210" progId="Excel.Sheet.8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471844" y="913128"/>
            <a:ext cx="3013133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Структура расходов бюджета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71600" y="913128"/>
            <a:ext cx="2922210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Структура доходов бюджета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11703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6">
            <a:extLst>
              <a:ext uri="{FF2B5EF4-FFF2-40B4-BE49-F238E27FC236}">
                <a16:creationId xmlns="" xmlns:a16="http://schemas.microsoft.com/office/drawing/2014/main" id="{B2DA480B-9FBC-4125-A1CF-8CC610E615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35">
            <a:extLst>
              <a:ext uri="{FF2B5EF4-FFF2-40B4-BE49-F238E27FC236}">
                <a16:creationId xmlns="" xmlns:a16="http://schemas.microsoft.com/office/drawing/2014/main" id="{8DE6426F-A4FA-494E-8910-7D33B460D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103585"/>
            <a:ext cx="81653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 </a:t>
            </a:r>
            <a:endParaRPr lang="en-US" altLang="ru-RU" b="1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Реализация национальных (региональных) проектов в 2021 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4C2EBB65-52A0-4DDF-8814-0F835589135B}"/>
              </a:ext>
            </a:extLst>
          </p:cNvPr>
          <p:cNvCxnSpPr/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Номер слайда 1">
            <a:extLst>
              <a:ext uri="{FF2B5EF4-FFF2-40B4-BE49-F238E27FC236}">
                <a16:creationId xmlns="" xmlns:a16="http://schemas.microsoft.com/office/drawing/2014/main" id="{749A3D89-6633-41C3-B287-A2E2E8266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066"/>
            <a:ext cx="648891" cy="451247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0</a:t>
            </a:r>
            <a:fld id="{C08AE5A6-FD2E-47DB-A4F4-7E86A76EB1F1}" type="slidenum">
              <a:rPr lang="ru-RU" altLang="ru-RU" sz="1600" smtClean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z="1600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48" name="Схема 47">
            <a:extLst>
              <a:ext uri="{FF2B5EF4-FFF2-40B4-BE49-F238E27FC236}">
                <a16:creationId xmlns="" xmlns:a16="http://schemas.microsoft.com/office/drawing/2014/main" id="{6516BDF9-473C-4352-8D89-7352BF4C1610}"/>
              </a:ext>
            </a:extLst>
          </p:cNvPr>
          <p:cNvGraphicFramePr/>
          <p:nvPr/>
        </p:nvGraphicFramePr>
        <p:xfrm>
          <a:off x="0" y="834643"/>
          <a:ext cx="9144000" cy="4219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C649FA44-2CE2-4E9A-893D-28C822113E2F}"/>
              </a:ext>
            </a:extLst>
          </p:cNvPr>
          <p:cNvSpPr/>
          <p:nvPr/>
        </p:nvSpPr>
        <p:spPr>
          <a:xfrm>
            <a:off x="3563888" y="2245518"/>
            <a:ext cx="1627585" cy="8941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«Культурная среда»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2</a:t>
            </a:r>
            <a:r>
              <a:rPr lang="ru-RU" sz="1200" dirty="0" smtClean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млн. руб. </a:t>
            </a:r>
          </a:p>
        </p:txBody>
      </p:sp>
      <p:sp>
        <p:nvSpPr>
          <p:cNvPr id="70" name="Прямоугольник 69">
            <a:extLst>
              <a:ext uri="{FF2B5EF4-FFF2-40B4-BE49-F238E27FC236}">
                <a16:creationId xmlns="" xmlns:a16="http://schemas.microsoft.com/office/drawing/2014/main" id="{56C76346-45B4-4870-8698-87901BA86326}"/>
              </a:ext>
            </a:extLst>
          </p:cNvPr>
          <p:cNvSpPr/>
          <p:nvPr/>
        </p:nvSpPr>
        <p:spPr>
          <a:xfrm>
            <a:off x="3294460" y="3824288"/>
            <a:ext cx="5707856" cy="116955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r" defTabSz="685800">
              <a:defRPr/>
            </a:pP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Кассовое исполнение - </a:t>
            </a: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29,4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 млн. руб.:</a:t>
            </a:r>
          </a:p>
          <a:p>
            <a:pPr algn="r" defTabSz="685800">
              <a:defRPr/>
            </a:pP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средства федерального бюджета – </a:t>
            </a: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22,1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млн.руб. </a:t>
            </a:r>
          </a:p>
          <a:p>
            <a:pPr algn="r" defTabSz="685800">
              <a:defRPr/>
            </a:pP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средства Фонда реформирования ЖКХ – </a:t>
            </a: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1,4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млн. руб.</a:t>
            </a:r>
          </a:p>
          <a:p>
            <a:pPr algn="r" defTabSz="685800">
              <a:defRPr/>
            </a:pP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средства бюджета Тульской области – </a:t>
            </a: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5,3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млн. руб.</a:t>
            </a:r>
          </a:p>
          <a:p>
            <a:pPr algn="r" defTabSz="685800">
              <a:defRPr/>
            </a:pP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налоговые и неналоговые доходы бюджета района – </a:t>
            </a: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0,6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млн. руб. </a:t>
            </a:r>
            <a:endParaRPr lang="en-US" sz="1400" b="1" dirty="0">
              <a:solidFill>
                <a:srgbClr val="4472C4">
                  <a:lumMod val="50000"/>
                </a:srgbClr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E88C2CC5-7E1F-4B1F-92F7-EAE4AF09D994}"/>
              </a:ext>
            </a:extLst>
          </p:cNvPr>
          <p:cNvSpPr/>
          <p:nvPr/>
        </p:nvSpPr>
        <p:spPr>
          <a:xfrm>
            <a:off x="1714501" y="2233613"/>
            <a:ext cx="1613297" cy="8798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75" dirty="0">
              <a:solidFill>
                <a:srgbClr val="4472C4">
                  <a:lumMod val="50000"/>
                </a:srgbClr>
              </a:solidFill>
              <a:latin typeface="Century Gothic" pitchFamily="34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 «Цифровая образовательная среда»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7</a:t>
            </a:r>
            <a:r>
              <a:rPr lang="ru-RU" sz="1200" dirty="0" smtClean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млн. руб.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75" dirty="0">
              <a:solidFill>
                <a:srgbClr val="4472C4">
                  <a:lumMod val="50000"/>
                </a:srgbClr>
              </a:solidFill>
              <a:latin typeface="Century Gothic" pitchFamily="34" charset="0"/>
            </a:endParaRPr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="" xmlns:a16="http://schemas.microsoft.com/office/drawing/2014/main" id="{D00DC024-D6B3-4842-BEEC-D5DAB3ADC6D6}"/>
              </a:ext>
            </a:extLst>
          </p:cNvPr>
          <p:cNvSpPr/>
          <p:nvPr/>
        </p:nvSpPr>
        <p:spPr>
          <a:xfrm>
            <a:off x="781050" y="3529012"/>
            <a:ext cx="1918741" cy="84293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«Современная школа»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3,2</a:t>
            </a: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млн. руб.</a:t>
            </a:r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="" xmlns:a16="http://schemas.microsoft.com/office/drawing/2014/main" id="{01754149-A2DD-41D9-857E-42B81D07C838}"/>
              </a:ext>
            </a:extLst>
          </p:cNvPr>
          <p:cNvSpPr/>
          <p:nvPr/>
        </p:nvSpPr>
        <p:spPr>
          <a:xfrm>
            <a:off x="1" y="2238375"/>
            <a:ext cx="1546622" cy="9013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75" dirty="0">
              <a:solidFill>
                <a:srgbClr val="4472C4">
                  <a:lumMod val="50000"/>
                </a:srgbClr>
              </a:solidFill>
              <a:latin typeface="Century Gothic" pitchFamily="34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«Успех каждого ребенка»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1,7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млн. руб.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75" dirty="0">
              <a:solidFill>
                <a:srgbClr val="4472C4">
                  <a:lumMod val="50000"/>
                </a:srgbClr>
              </a:solidFill>
              <a:latin typeface="Century Gothic" pitchFamily="34" charset="0"/>
            </a:endParaRPr>
          </a:p>
        </p:txBody>
      </p:sp>
      <p:cxnSp>
        <p:nvCxnSpPr>
          <p:cNvPr id="77" name="Прямая со стрелкой 76">
            <a:extLst>
              <a:ext uri="{FF2B5EF4-FFF2-40B4-BE49-F238E27FC236}">
                <a16:creationId xmlns="" xmlns:a16="http://schemas.microsoft.com/office/drawing/2014/main" id="{DA3967DE-9039-4B25-9F1F-738BAAC894BC}"/>
              </a:ext>
            </a:extLst>
          </p:cNvPr>
          <p:cNvCxnSpPr/>
          <p:nvPr/>
        </p:nvCxnSpPr>
        <p:spPr>
          <a:xfrm rot="16200000" flipH="1">
            <a:off x="783432" y="2020491"/>
            <a:ext cx="433388" cy="2381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>
            <a:extLst>
              <a:ext uri="{FF2B5EF4-FFF2-40B4-BE49-F238E27FC236}">
                <a16:creationId xmlns="" xmlns:a16="http://schemas.microsoft.com/office/drawing/2014/main" id="{12EEDFC0-EDC8-4BE4-BD05-B6CB76DCFE70}"/>
              </a:ext>
            </a:extLst>
          </p:cNvPr>
          <p:cNvCxnSpPr/>
          <p:nvPr/>
        </p:nvCxnSpPr>
        <p:spPr>
          <a:xfrm rot="5400000">
            <a:off x="2150270" y="2020491"/>
            <a:ext cx="427434" cy="8335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>
            <a:extLst>
              <a:ext uri="{FF2B5EF4-FFF2-40B4-BE49-F238E27FC236}">
                <a16:creationId xmlns="" xmlns:a16="http://schemas.microsoft.com/office/drawing/2014/main" id="{9A74A930-6695-4607-8272-7115D902DEBC}"/>
              </a:ext>
            </a:extLst>
          </p:cNvPr>
          <p:cNvCxnSpPr/>
          <p:nvPr/>
        </p:nvCxnSpPr>
        <p:spPr>
          <a:xfrm rot="16200000" flipH="1">
            <a:off x="784027" y="2650927"/>
            <a:ext cx="1687116" cy="28575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>
            <a:extLst>
              <a:ext uri="{FF2B5EF4-FFF2-40B4-BE49-F238E27FC236}">
                <a16:creationId xmlns="" xmlns:a16="http://schemas.microsoft.com/office/drawing/2014/main" id="{21D47054-7AA8-4A23-80AE-92B638C59168}"/>
              </a:ext>
            </a:extLst>
          </p:cNvPr>
          <p:cNvCxnSpPr>
            <a:endCxn id="66" idx="0"/>
          </p:cNvCxnSpPr>
          <p:nvPr/>
        </p:nvCxnSpPr>
        <p:spPr>
          <a:xfrm rot="5400000">
            <a:off x="4178846" y="2047280"/>
            <a:ext cx="397669" cy="1190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Скругленный прямоугольник 86">
            <a:extLst>
              <a:ext uri="{FF2B5EF4-FFF2-40B4-BE49-F238E27FC236}">
                <a16:creationId xmlns="" xmlns:a16="http://schemas.microsoft.com/office/drawing/2014/main" id="{2DF20C71-9092-4E82-A366-7B834B6A85A3}"/>
              </a:ext>
            </a:extLst>
          </p:cNvPr>
          <p:cNvSpPr/>
          <p:nvPr/>
        </p:nvSpPr>
        <p:spPr>
          <a:xfrm>
            <a:off x="5278042" y="2099073"/>
            <a:ext cx="2087463" cy="119275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«Обеспечение устойчивого сокращения непригодного для проживания жилищного фонда»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1,4</a:t>
            </a: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млн. руб.</a:t>
            </a:r>
          </a:p>
        </p:txBody>
      </p:sp>
      <p:sp>
        <p:nvSpPr>
          <p:cNvPr id="89" name="Скругленный прямоугольник 88">
            <a:extLst>
              <a:ext uri="{FF2B5EF4-FFF2-40B4-BE49-F238E27FC236}">
                <a16:creationId xmlns="" xmlns:a16="http://schemas.microsoft.com/office/drawing/2014/main" id="{23FFE2FD-F034-4A5C-A75E-5167E82DDA1B}"/>
              </a:ext>
            </a:extLst>
          </p:cNvPr>
          <p:cNvSpPr/>
          <p:nvPr/>
        </p:nvSpPr>
        <p:spPr>
          <a:xfrm>
            <a:off x="7523560" y="2149078"/>
            <a:ext cx="1620440" cy="114275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«Формирование комфортной городской среды»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13,9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млн. руб.</a:t>
            </a:r>
          </a:p>
        </p:txBody>
      </p:sp>
      <p:cxnSp>
        <p:nvCxnSpPr>
          <p:cNvPr id="105" name="Прямая со стрелкой 104">
            <a:extLst>
              <a:ext uri="{FF2B5EF4-FFF2-40B4-BE49-F238E27FC236}">
                <a16:creationId xmlns="" xmlns:a16="http://schemas.microsoft.com/office/drawing/2014/main" id="{937AB4DF-6075-4860-B8D5-CC7F3895C618}"/>
              </a:ext>
            </a:extLst>
          </p:cNvPr>
          <p:cNvCxnSpPr/>
          <p:nvPr/>
        </p:nvCxnSpPr>
        <p:spPr>
          <a:xfrm rot="16200000" flipH="1">
            <a:off x="6607969" y="1951435"/>
            <a:ext cx="288131" cy="7144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 стрелкой 108">
            <a:extLst>
              <a:ext uri="{FF2B5EF4-FFF2-40B4-BE49-F238E27FC236}">
                <a16:creationId xmlns="" xmlns:a16="http://schemas.microsoft.com/office/drawing/2014/main" id="{986A18D7-B32A-4486-90D2-D5C57CDBF890}"/>
              </a:ext>
            </a:extLst>
          </p:cNvPr>
          <p:cNvCxnSpPr/>
          <p:nvPr/>
        </p:nvCxnSpPr>
        <p:spPr>
          <a:xfrm rot="16200000" flipH="1">
            <a:off x="8143280" y="1986558"/>
            <a:ext cx="325041" cy="14288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>
            <a:extLst>
              <a:ext uri="{FF2B5EF4-FFF2-40B4-BE49-F238E27FC236}">
                <a16:creationId xmlns="" xmlns:a16="http://schemas.microsoft.com/office/drawing/2014/main" id="{CEA61A1C-188A-45E9-8EF2-FCE30E951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35">
            <a:extLst>
              <a:ext uri="{FF2B5EF4-FFF2-40B4-BE49-F238E27FC236}">
                <a16:creationId xmlns="" xmlns:a16="http://schemas.microsoft.com/office/drawing/2014/main" id="{673CD7F7-A574-4B99-887C-161CDE2E9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9" y="103585"/>
            <a:ext cx="81653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Бюджет </a:t>
            </a:r>
            <a:endParaRPr lang="en-US" altLang="ru-RU" b="1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Участие в национальных (региональных) проектах  2022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F0C81AFD-2509-428A-8B51-9002F6C34A5B}"/>
              </a:ext>
            </a:extLst>
          </p:cNvPr>
          <p:cNvCxnSpPr/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Номер слайда 1">
            <a:extLst>
              <a:ext uri="{FF2B5EF4-FFF2-40B4-BE49-F238E27FC236}">
                <a16:creationId xmlns="" xmlns:a16="http://schemas.microsoft.com/office/drawing/2014/main" id="{029DC1D8-7B25-484E-8D99-23ACDB03A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066"/>
            <a:ext cx="648891" cy="451247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0</a:t>
            </a:r>
            <a:fld id="{654BF554-ADB1-4273-A3B1-EE1B2B07F0AE}" type="slidenum">
              <a:rPr lang="ru-RU" altLang="ru-RU" sz="1600" smtClean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z="1600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48" name="Схема 47">
            <a:extLst>
              <a:ext uri="{FF2B5EF4-FFF2-40B4-BE49-F238E27FC236}">
                <a16:creationId xmlns="" xmlns:a16="http://schemas.microsoft.com/office/drawing/2014/main" id="{062549A2-C468-44FB-8B7A-FB752E877211}"/>
              </a:ext>
            </a:extLst>
          </p:cNvPr>
          <p:cNvGraphicFramePr/>
          <p:nvPr/>
        </p:nvGraphicFramePr>
        <p:xfrm>
          <a:off x="0" y="834643"/>
          <a:ext cx="9144000" cy="4219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6A2CA6A2-2E63-48E6-9D2B-CAE6F272AE74}"/>
              </a:ext>
            </a:extLst>
          </p:cNvPr>
          <p:cNvSpPr/>
          <p:nvPr/>
        </p:nvSpPr>
        <p:spPr>
          <a:xfrm>
            <a:off x="3851920" y="2499742"/>
            <a:ext cx="1843227" cy="8941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«Культурная среда»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5</a:t>
            </a: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млн. руб. </a:t>
            </a:r>
          </a:p>
        </p:txBody>
      </p:sp>
      <p:sp>
        <p:nvSpPr>
          <p:cNvPr id="70" name="Прямоугольник 69">
            <a:extLst>
              <a:ext uri="{FF2B5EF4-FFF2-40B4-BE49-F238E27FC236}">
                <a16:creationId xmlns="" xmlns:a16="http://schemas.microsoft.com/office/drawing/2014/main" id="{E0682F4F-C192-4F2A-9EBB-5805559183CB}"/>
              </a:ext>
            </a:extLst>
          </p:cNvPr>
          <p:cNvSpPr/>
          <p:nvPr/>
        </p:nvSpPr>
        <p:spPr>
          <a:xfrm>
            <a:off x="0" y="4150639"/>
            <a:ext cx="9144000" cy="369332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Объем финансового обеспечения – </a:t>
            </a:r>
            <a:r>
              <a:rPr lang="ru-RU" b="1" dirty="0" smtClean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15,3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 млн. руб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.:</a:t>
            </a:r>
            <a:endParaRPr lang="ru-RU" b="1" dirty="0">
              <a:solidFill>
                <a:srgbClr val="4472C4">
                  <a:lumMod val="50000"/>
                </a:srgbClr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="" xmlns:a16="http://schemas.microsoft.com/office/drawing/2014/main" id="{F085C261-0F05-45AF-B49B-31A6681144B3}"/>
              </a:ext>
            </a:extLst>
          </p:cNvPr>
          <p:cNvSpPr/>
          <p:nvPr/>
        </p:nvSpPr>
        <p:spPr>
          <a:xfrm>
            <a:off x="683568" y="2756648"/>
            <a:ext cx="1944216" cy="10076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«Современная школа»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3</a:t>
            </a:r>
            <a:r>
              <a:rPr lang="ru-RU" sz="1400" dirty="0" smtClean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млн. руб.</a:t>
            </a:r>
          </a:p>
        </p:txBody>
      </p:sp>
      <p:cxnSp>
        <p:nvCxnSpPr>
          <p:cNvPr id="81" name="Прямая со стрелкой 80">
            <a:extLst>
              <a:ext uri="{FF2B5EF4-FFF2-40B4-BE49-F238E27FC236}">
                <a16:creationId xmlns="" xmlns:a16="http://schemas.microsoft.com/office/drawing/2014/main" id="{3FAF0CC6-9900-4AF4-875A-59A64175B31C}"/>
              </a:ext>
            </a:extLst>
          </p:cNvPr>
          <p:cNvCxnSpPr>
            <a:endCxn id="0" idx="0"/>
          </p:cNvCxnSpPr>
          <p:nvPr/>
        </p:nvCxnSpPr>
        <p:spPr>
          <a:xfrm rot="16200000" flipH="1">
            <a:off x="1165027" y="2297312"/>
            <a:ext cx="907256" cy="10715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>
            <a:extLst>
              <a:ext uri="{FF2B5EF4-FFF2-40B4-BE49-F238E27FC236}">
                <a16:creationId xmlns="" xmlns:a16="http://schemas.microsoft.com/office/drawing/2014/main" id="{D529156E-C7EF-47A7-97E6-23FB532F1362}"/>
              </a:ext>
            </a:extLst>
          </p:cNvPr>
          <p:cNvCxnSpPr>
            <a:endCxn id="66" idx="0"/>
          </p:cNvCxnSpPr>
          <p:nvPr/>
        </p:nvCxnSpPr>
        <p:spPr>
          <a:xfrm>
            <a:off x="4773534" y="1849041"/>
            <a:ext cx="0" cy="650701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Скругленный прямоугольник 88">
            <a:extLst>
              <a:ext uri="{FF2B5EF4-FFF2-40B4-BE49-F238E27FC236}">
                <a16:creationId xmlns="" xmlns:a16="http://schemas.microsoft.com/office/drawing/2014/main" id="{60A46E3D-681C-43D9-B101-CE7F83EA84C9}"/>
              </a:ext>
            </a:extLst>
          </p:cNvPr>
          <p:cNvSpPr/>
          <p:nvPr/>
        </p:nvSpPr>
        <p:spPr>
          <a:xfrm>
            <a:off x="6925166" y="2760920"/>
            <a:ext cx="1967314" cy="120505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1275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Региональный проект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«Формирование комфортной городской среды»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C12751"/>
                </a:solidFill>
                <a:latin typeface="PT Astra Serif" pitchFamily="18" charset="-52"/>
                <a:ea typeface="PT Astra Serif" pitchFamily="18" charset="-52"/>
              </a:rPr>
              <a:t>7,1</a:t>
            </a:r>
            <a:r>
              <a:rPr lang="ru-RU" sz="1400" dirty="0" smtClean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400" dirty="0">
                <a:solidFill>
                  <a:srgbClr val="4472C4">
                    <a:lumMod val="50000"/>
                  </a:srgbClr>
                </a:solidFill>
                <a:latin typeface="PT Astra Serif" pitchFamily="18" charset="-52"/>
                <a:ea typeface="PT Astra Serif" pitchFamily="18" charset="-52"/>
              </a:rPr>
              <a:t>млн. руб.</a:t>
            </a:r>
          </a:p>
        </p:txBody>
      </p:sp>
      <p:cxnSp>
        <p:nvCxnSpPr>
          <p:cNvPr id="109" name="Прямая со стрелкой 108">
            <a:extLst>
              <a:ext uri="{FF2B5EF4-FFF2-40B4-BE49-F238E27FC236}">
                <a16:creationId xmlns="" xmlns:a16="http://schemas.microsoft.com/office/drawing/2014/main" id="{55CEEF14-2548-480B-8977-DAA3AE77E9A9}"/>
              </a:ext>
            </a:extLst>
          </p:cNvPr>
          <p:cNvCxnSpPr>
            <a:endCxn id="0" idx="0"/>
          </p:cNvCxnSpPr>
          <p:nvPr/>
        </p:nvCxnSpPr>
        <p:spPr>
          <a:xfrm rot="16200000" flipH="1">
            <a:off x="7343180" y="2298502"/>
            <a:ext cx="912019" cy="13097"/>
          </a:xfrm>
          <a:prstGeom prst="straightConnector1">
            <a:avLst/>
          </a:prstGeom>
          <a:ln>
            <a:solidFill>
              <a:srgbClr val="C12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>
            <a:extLst>
              <a:ext uri="{FF2B5EF4-FFF2-40B4-BE49-F238E27FC236}">
                <a16:creationId xmlns="" xmlns:a16="http://schemas.microsoft.com/office/drawing/2014/main" id="{7A689D6C-5199-4AD0-9B02-E8DF8F7D1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1019175"/>
            <a:ext cx="88106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23">
            <a:extLst>
              <a:ext uri="{FF2B5EF4-FFF2-40B4-BE49-F238E27FC236}">
                <a16:creationId xmlns="" xmlns:a16="http://schemas.microsoft.com/office/drawing/2014/main" id="{E22073A5-B9D6-4A1B-AF32-681858B5E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41">
            <a:extLst>
              <a:ext uri="{FF2B5EF4-FFF2-40B4-BE49-F238E27FC236}">
                <a16:creationId xmlns="" xmlns:a16="http://schemas.microsoft.com/office/drawing/2014/main" id="{492E5F09-54A8-4BFA-8FAF-E8D1C928D9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995363"/>
            <a:ext cx="8636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45">
            <a:extLst>
              <a:ext uri="{FF2B5EF4-FFF2-40B4-BE49-F238E27FC236}">
                <a16:creationId xmlns="" xmlns:a16="http://schemas.microsoft.com/office/drawing/2014/main" id="{58D05A49-971A-46B8-814F-19A593374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1006475"/>
            <a:ext cx="181432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14,5 млрд. руб.</a:t>
            </a:r>
          </a:p>
        </p:txBody>
      </p:sp>
      <p:sp>
        <p:nvSpPr>
          <p:cNvPr id="3078" name="TextBox 47">
            <a:extLst>
              <a:ext uri="{FF2B5EF4-FFF2-40B4-BE49-F238E27FC236}">
                <a16:creationId xmlns="" xmlns:a16="http://schemas.microsoft.com/office/drawing/2014/main" id="{FF3B89D5-2835-4764-99E0-9770017A6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562100"/>
            <a:ext cx="4105275" cy="64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Объем отгруженной всего продукции за 2021 </a:t>
            </a:r>
            <a:r>
              <a:rPr kumimoji="0" lang="ru-RU" alt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год</a:t>
            </a:r>
            <a:endParaRPr kumimoji="0" lang="ru-RU" altLang="ru-RU" b="1" i="0" u="none" strike="noStrike" kern="1200" cap="none" spc="0" normalizeH="0" baseline="0" noProof="0" dirty="0">
              <a:ln>
                <a:noFill/>
              </a:ln>
              <a:solidFill>
                <a:srgbClr val="392463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079" name="Рисунок 57">
            <a:extLst>
              <a:ext uri="{FF2B5EF4-FFF2-40B4-BE49-F238E27FC236}">
                <a16:creationId xmlns="" xmlns:a16="http://schemas.microsoft.com/office/drawing/2014/main" id="{E507A415-5687-4888-9CB0-3CD2CA9CD0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2487613"/>
            <a:ext cx="863600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61">
            <a:extLst>
              <a:ext uri="{FF2B5EF4-FFF2-40B4-BE49-F238E27FC236}">
                <a16:creationId xmlns="" xmlns:a16="http://schemas.microsoft.com/office/drawing/2014/main" id="{1356B8EC-9986-4B4E-99F6-8AB95F202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2933700"/>
            <a:ext cx="5262563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Объем платных услуг  в 2021 году </a:t>
            </a:r>
          </a:p>
        </p:txBody>
      </p:sp>
      <p:sp>
        <p:nvSpPr>
          <p:cNvPr id="3081" name="TextBox 65">
            <a:extLst>
              <a:ext uri="{FF2B5EF4-FFF2-40B4-BE49-F238E27FC236}">
                <a16:creationId xmlns="" xmlns:a16="http://schemas.microsoft.com/office/drawing/2014/main" id="{C3EA96C5-9EE9-456E-A0A3-AF11CB889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1482725"/>
            <a:ext cx="4011613" cy="86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Оборот розничной торговли за 2021 год</a:t>
            </a:r>
          </a:p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1" i="0" u="none" strike="noStrike" kern="1200" cap="none" spc="0" normalizeH="0" baseline="0" noProof="0" dirty="0">
              <a:ln>
                <a:noFill/>
              </a:ln>
              <a:solidFill>
                <a:srgbClr val="392463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="" xmlns:a16="http://schemas.microsoft.com/office/drawing/2014/main" id="{D2469231-5E32-42C5-A700-138531B8F9CD}"/>
              </a:ext>
            </a:extLst>
          </p:cNvPr>
          <p:cNvSpPr/>
          <p:nvPr/>
        </p:nvSpPr>
        <p:spPr>
          <a:xfrm>
            <a:off x="-4763" y="3673475"/>
            <a:ext cx="1498601" cy="2524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83" name="TextBox 25">
            <a:extLst>
              <a:ext uri="{FF2B5EF4-FFF2-40B4-BE49-F238E27FC236}">
                <a16:creationId xmlns="" xmlns:a16="http://schemas.microsoft.com/office/drawing/2014/main" id="{53C50AD1-163D-4066-88F3-6F0E0E2EE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25" y="949325"/>
            <a:ext cx="168608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3,7 млрд. руб.</a:t>
            </a:r>
          </a:p>
        </p:txBody>
      </p:sp>
      <p:sp>
        <p:nvSpPr>
          <p:cNvPr id="3084" name="TextBox 26">
            <a:extLst>
              <a:ext uri="{FF2B5EF4-FFF2-40B4-BE49-F238E27FC236}">
                <a16:creationId xmlns="" xmlns:a16="http://schemas.microsoft.com/office/drawing/2014/main" id="{CEACC39C-7453-48D7-839A-750DDBCD2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0788" y="29337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B5257DDD-0362-45D1-8325-C1DC3D04BFEE}"/>
              </a:ext>
            </a:extLst>
          </p:cNvPr>
          <p:cNvSpPr txBox="1"/>
          <p:nvPr/>
        </p:nvSpPr>
        <p:spPr>
          <a:xfrm>
            <a:off x="6297613" y="4803775"/>
            <a:ext cx="2640012" cy="219075"/>
          </a:xfrm>
          <a:prstGeom prst="rect">
            <a:avLst/>
          </a:prstGeom>
          <a:noFill/>
        </p:spPr>
        <p:txBody>
          <a:bodyPr wrap="none" lIns="91432" tIns="45716" rIns="91432" bIns="45716">
            <a:spAutoFit/>
          </a:bodyPr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9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АДМИНИСТРАЦИЯ МО СУВОРОВСКИЙ РАЙОН</a:t>
            </a:r>
          </a:p>
        </p:txBody>
      </p:sp>
      <p:sp>
        <p:nvSpPr>
          <p:cNvPr id="3086" name="TextBox 3">
            <a:extLst>
              <a:ext uri="{FF2B5EF4-FFF2-40B4-BE49-F238E27FC236}">
                <a16:creationId xmlns="" xmlns:a16="http://schemas.microsoft.com/office/drawing/2014/main" id="{F3E2D4D5-2E0E-4441-B145-13159A22B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2520950"/>
            <a:ext cx="45497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658 млн. руб.</a:t>
            </a:r>
          </a:p>
        </p:txBody>
      </p:sp>
      <p:sp>
        <p:nvSpPr>
          <p:cNvPr id="3087" name="TextBox 24">
            <a:extLst>
              <a:ext uri="{FF2B5EF4-FFF2-40B4-BE49-F238E27FC236}">
                <a16:creationId xmlns="" xmlns:a16="http://schemas.microsoft.com/office/drawing/2014/main" id="{3C232562-647B-4536-83BC-ACF6C32A2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103188"/>
            <a:ext cx="122173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9" rIns="68574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Экономика</a:t>
            </a:r>
          </a:p>
        </p:txBody>
      </p:sp>
      <p:sp>
        <p:nvSpPr>
          <p:cNvPr id="3088" name="TextBox 28">
            <a:extLst>
              <a:ext uri="{FF2B5EF4-FFF2-40B4-BE49-F238E27FC236}">
                <a16:creationId xmlns="" xmlns:a16="http://schemas.microsoft.com/office/drawing/2014/main" id="{E9F98606-F12C-437C-850F-8329F86D6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390525"/>
            <a:ext cx="880870" cy="31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9" rIns="68574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2021 год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50E558DE-C88B-424F-9524-68D1700351C1}"/>
              </a:ext>
            </a:extLst>
          </p:cNvPr>
          <p:cNvCxnSpPr/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0" name="TextBox 30">
            <a:extLst>
              <a:ext uri="{FF2B5EF4-FFF2-40B4-BE49-F238E27FC236}">
                <a16:creationId xmlns="" xmlns:a16="http://schemas.microsoft.com/office/drawing/2014/main" id="{F33A070A-02FC-4686-B2FA-0CD6D67F3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75" y="225425"/>
            <a:ext cx="343672" cy="31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9" rIns="68574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08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91" name="Прямоугольник 1">
            <a:extLst>
              <a:ext uri="{FF2B5EF4-FFF2-40B4-BE49-F238E27FC236}">
                <a16:creationId xmlns="" xmlns:a16="http://schemas.microsoft.com/office/drawing/2014/main" id="{7F3488B9-2DF1-4B8F-8827-84DF10455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4097338"/>
            <a:ext cx="8731250" cy="36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392463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Среднемесячная начисленная заработная плата </a:t>
            </a:r>
          </a:p>
        </p:txBody>
      </p:sp>
      <p:sp>
        <p:nvSpPr>
          <p:cNvPr id="3092" name="TextBox 27">
            <a:extLst>
              <a:ext uri="{FF2B5EF4-FFF2-40B4-BE49-F238E27FC236}">
                <a16:creationId xmlns="" xmlns:a16="http://schemas.microsoft.com/office/drawing/2014/main" id="{F5B1C900-6EB7-4326-A63B-48CF90D2B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3513138"/>
            <a:ext cx="855186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41989 руб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1275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. </a:t>
            </a:r>
          </a:p>
        </p:txBody>
      </p:sp>
      <p:grpSp>
        <p:nvGrpSpPr>
          <p:cNvPr id="3093" name="Группа 66">
            <a:extLst>
              <a:ext uri="{FF2B5EF4-FFF2-40B4-BE49-F238E27FC236}">
                <a16:creationId xmlns="" xmlns:a16="http://schemas.microsoft.com/office/drawing/2014/main" id="{B7A6C55D-3FDB-43A1-9AAE-9516D24F3679}"/>
              </a:ext>
            </a:extLst>
          </p:cNvPr>
          <p:cNvGrpSpPr>
            <a:grpSpLocks/>
          </p:cNvGrpSpPr>
          <p:nvPr/>
        </p:nvGrpSpPr>
        <p:grpSpPr bwMode="auto">
          <a:xfrm>
            <a:off x="6756400" y="2714625"/>
            <a:ext cx="1497013" cy="1308100"/>
            <a:chOff x="358478" y="4649698"/>
            <a:chExt cx="1124010" cy="1150387"/>
          </a:xfrm>
        </p:grpSpPr>
        <p:sp>
          <p:nvSpPr>
            <p:cNvPr id="27" name="椭圆 1">
              <a:extLst>
                <a:ext uri="{FF2B5EF4-FFF2-40B4-BE49-F238E27FC236}">
                  <a16:creationId xmlns="" xmlns:a16="http://schemas.microsoft.com/office/drawing/2014/main" id="{74F15324-0D29-4AA2-BA84-509E7F98973F}"/>
                </a:ext>
              </a:extLst>
            </p:cNvPr>
            <p:cNvSpPr/>
            <p:nvPr/>
          </p:nvSpPr>
          <p:spPr>
            <a:xfrm>
              <a:off x="358478" y="4649698"/>
              <a:ext cx="1124010" cy="115038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27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95" name="Picture 8" descr="https://yt3.ggpht.com/a/AGF-l79nLAGjhHgh9bb7_ClWxTQksA-IdvKC-asRNw=s900-c-k-c0xffffffff-no-rj-mo">
              <a:extLst>
                <a:ext uri="{FF2B5EF4-FFF2-40B4-BE49-F238E27FC236}">
                  <a16:creationId xmlns="" xmlns:a16="http://schemas.microsoft.com/office/drawing/2014/main" id="{FD85A8DB-52C3-467C-85DC-10BC0D1BD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42" y="4704111"/>
              <a:ext cx="889865" cy="1041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6">
            <a:extLst>
              <a:ext uri="{FF2B5EF4-FFF2-40B4-BE49-F238E27FC236}">
                <a16:creationId xmlns="" xmlns:a16="http://schemas.microsoft.com/office/drawing/2014/main" id="{DA00E34A-5CEB-4BF3-88B7-EF7953D56A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45751" name="Прямая соединительная линия 2">
            <a:extLst>
              <a:ext uri="{FF2B5EF4-FFF2-40B4-BE49-F238E27FC236}">
                <a16:creationId xmlns="" xmlns:a16="http://schemas.microsoft.com/office/drawing/2014/main" id="{64D3784B-E172-45F2-B477-898D3F0DB991}"/>
              </a:ext>
            </a:extLst>
          </p:cNvPr>
          <p:cNvCxnSpPr>
            <a:cxnSpLocks/>
          </p:cNvCxnSpPr>
          <p:nvPr/>
        </p:nvCxnSpPr>
        <p:spPr>
          <a:xfrm>
            <a:off x="8386763" y="157163"/>
            <a:ext cx="0" cy="4381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7" name="Номер слайда 1">
            <a:extLst>
              <a:ext uri="{FF2B5EF4-FFF2-40B4-BE49-F238E27FC236}">
                <a16:creationId xmlns="" xmlns:a16="http://schemas.microsoft.com/office/drawing/2014/main" id="{29743C17-244B-4C01-A21B-2EE13E818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386763" y="144463"/>
            <a:ext cx="649287" cy="450850"/>
          </a:xfrm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t>0</a:t>
            </a:r>
            <a:fld id="{256F703D-6E04-42A4-83BD-01CD2F72C5FB}" type="slidenum">
              <a:rPr kumimoji="0" lang="ru-RU" alt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</a:rPr>
              <a:pPr marL="0" marR="0" lvl="0" indent="0" algn="ct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4" name="TextBox 66">
            <a:extLst>
              <a:ext uri="{FF2B5EF4-FFF2-40B4-BE49-F238E27FC236}">
                <a16:creationId xmlns="" xmlns:a16="http://schemas.microsoft.com/office/drawing/2014/main" id="{C2A427A9-AA6B-4E02-BF80-DEE7A29C6676}"/>
              </a:ext>
            </a:extLst>
          </p:cNvPr>
          <p:cNvSpPr txBox="1"/>
          <p:nvPr/>
        </p:nvSpPr>
        <p:spPr>
          <a:xfrm>
            <a:off x="7224713" y="4875213"/>
            <a:ext cx="1889125" cy="19685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marL="0" marR="0" lvl="0" indent="0" algn="l" defTabSz="9127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9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АДМИНИСТРАЦИЯ ГОРОДА ТУЛЫ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="" xmlns:a16="http://schemas.microsoft.com/office/drawing/2014/main" id="{172B2898-F2D9-4BAB-BF40-71D12B8C4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37" y="107344"/>
            <a:ext cx="5719763" cy="59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Сельское хозяйство</a:t>
            </a:r>
          </a:p>
          <a:p>
            <a:pPr eaLnBrk="1" hangingPunct="1"/>
            <a:r>
              <a:rPr lang="ru-RU" altLang="ru-RU" sz="1600" dirty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2021 год</a:t>
            </a:r>
          </a:p>
        </p:txBody>
      </p:sp>
      <p:sp>
        <p:nvSpPr>
          <p:cNvPr id="35" name="Прямоугольник 22">
            <a:extLst>
              <a:ext uri="{FF2B5EF4-FFF2-40B4-BE49-F238E27FC236}">
                <a16:creationId xmlns="" xmlns:a16="http://schemas.microsoft.com/office/drawing/2014/main" id="{D38C816B-74B3-4A81-81CA-2FB2437E8470}"/>
              </a:ext>
            </a:extLst>
          </p:cNvPr>
          <p:cNvSpPr/>
          <p:nvPr/>
        </p:nvSpPr>
        <p:spPr>
          <a:xfrm>
            <a:off x="1979712" y="838575"/>
            <a:ext cx="5040560" cy="23775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912723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C12751"/>
              </a:solidFill>
            </a:endParaRPr>
          </a:p>
        </p:txBody>
      </p:sp>
      <p:sp>
        <p:nvSpPr>
          <p:cNvPr id="37" name="Прямоугольник 12">
            <a:extLst>
              <a:ext uri="{FF2B5EF4-FFF2-40B4-BE49-F238E27FC236}">
                <a16:creationId xmlns="" xmlns:a16="http://schemas.microsoft.com/office/drawing/2014/main" id="{9A9D19D2-C4DF-423C-AA01-85D5F84B9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995172"/>
            <a:ext cx="5028977" cy="2121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ts val="1950"/>
              </a:lnSpc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62 тыс. га </a:t>
            </a:r>
            <a:r>
              <a:rPr lang="ru-RU" altLang="ru-RU" b="1" dirty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площадь земель с/х назначения </a:t>
            </a:r>
            <a:r>
              <a:rPr lang="ru-RU" alt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:</a:t>
            </a:r>
            <a:endParaRPr lang="ru-RU" altLang="ru-RU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 eaLnBrk="1" hangingPunct="1">
              <a:lnSpc>
                <a:spcPts val="1950"/>
              </a:lnSpc>
              <a:spcBef>
                <a:spcPts val="450"/>
              </a:spcBef>
            </a:pPr>
            <a:endParaRPr lang="ru-RU" alt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just" eaLnBrk="1" hangingPunct="1">
              <a:lnSpc>
                <a:spcPts val="1950"/>
              </a:lnSpc>
              <a:spcBef>
                <a:spcPts val="450"/>
              </a:spcBef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39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тыс. га</a:t>
            </a: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 </a:t>
            </a:r>
            <a:r>
              <a:rPr lang="ru-RU" alt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- государственная собственность</a:t>
            </a:r>
            <a:endParaRPr lang="ru-RU" altLang="ru-RU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 eaLnBrk="1" hangingPunct="1">
              <a:lnSpc>
                <a:spcPts val="1950"/>
              </a:lnSpc>
            </a:pPr>
            <a:endParaRPr lang="ru-RU" altLang="ru-RU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 eaLnBrk="1" hangingPunct="1">
              <a:lnSpc>
                <a:spcPts val="1950"/>
              </a:lnSpc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23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тыс. га </a:t>
            </a:r>
            <a:r>
              <a:rPr lang="ru-RU" alt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– граждан и юридических лиц</a:t>
            </a:r>
            <a:endParaRPr lang="ru-RU" altLang="ru-RU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just" eaLnBrk="1" hangingPunct="1">
              <a:lnSpc>
                <a:spcPts val="1950"/>
              </a:lnSpc>
              <a:spcBef>
                <a:spcPts val="450"/>
              </a:spcBef>
            </a:pPr>
            <a:endParaRPr lang="ru-RU" altLang="ru-RU" b="1" dirty="0">
              <a:solidFill>
                <a:srgbClr val="C1275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 eaLnBrk="1" hangingPunct="1">
              <a:lnSpc>
                <a:spcPts val="1950"/>
              </a:lnSpc>
              <a:spcBef>
                <a:spcPts val="450"/>
              </a:spcBef>
            </a:pPr>
            <a:r>
              <a:rPr lang="ru-RU" altLang="ru-RU" b="1" dirty="0" smtClean="0">
                <a:solidFill>
                  <a:srgbClr val="2F255F"/>
                </a:solidFill>
                <a:latin typeface="PT Astra Serif" pitchFamily="18" charset="-52"/>
                <a:ea typeface="PT Astra Serif" pitchFamily="18" charset="-52"/>
              </a:rPr>
              <a:t>посевная площадь - </a:t>
            </a: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7 тыс. га </a:t>
            </a:r>
            <a:endParaRPr lang="ru-RU" altLang="ru-RU" sz="2000" b="1" dirty="0">
              <a:solidFill>
                <a:srgbClr val="2F255F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8" name="Picture 4" descr="На днях в КФХ «Сулейманов А.И.» и агрофирме «Южная» Нурлатского района прис...">
            <a:extLst>
              <a:ext uri="{FF2B5EF4-FFF2-40B4-BE49-F238E27FC236}">
                <a16:creationId xmlns="" xmlns:a16="http://schemas.microsoft.com/office/drawing/2014/main" id="{C0A7EB1B-E567-432D-87FE-A975ED973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116263"/>
            <a:ext cx="263842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2" descr="https://sun9-79.userapi.com/impg/Cg_JIoPsRgjf-9IeB1GOuoHuaOxjeVSlkZD8Ag/86ezonT38aY.jpg?size=1024x683&amp;quality=96&amp;sign=a578ccbeadc7692086bc5199e398c751&amp;c_uniq_tag=I_gdDvVE-osvGX0A8XssQp10Zh0TsIJAzVpEmhFiHXI&amp;type=album">
            <a:extLst>
              <a:ext uri="{FF2B5EF4-FFF2-40B4-BE49-F238E27FC236}">
                <a16:creationId xmlns="" xmlns:a16="http://schemas.microsoft.com/office/drawing/2014/main" id="{F46C4CD5-7161-4A1C-BDF2-B787ED1F9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925" y="3492500"/>
            <a:ext cx="297815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4" descr="https://cdn.pixabay.com/photo/2017/02/10/19/48/agriculture-2056173_1280.jpg">
            <a:extLst>
              <a:ext uri="{FF2B5EF4-FFF2-40B4-BE49-F238E27FC236}">
                <a16:creationId xmlns="" xmlns:a16="http://schemas.microsoft.com/office/drawing/2014/main" id="{129C17EB-E161-4FB3-ADAB-0242F83A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3314700"/>
            <a:ext cx="2522537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621801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4124</TotalTime>
  <Words>1313</Words>
  <Application>Microsoft Office PowerPoint</Application>
  <PresentationFormat>Экран (16:9)</PresentationFormat>
  <Paragraphs>374</Paragraphs>
  <Slides>28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Тема Office</vt:lpstr>
      <vt:lpstr>1_Тема Office</vt:lpstr>
      <vt:lpstr>2_Тема Office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Павлюк</dc:creator>
  <cp:lastModifiedBy>Buleyko</cp:lastModifiedBy>
  <cp:revision>399</cp:revision>
  <cp:lastPrinted>2022-01-26T14:30:18Z</cp:lastPrinted>
  <dcterms:created xsi:type="dcterms:W3CDTF">2021-04-09T15:27:19Z</dcterms:created>
  <dcterms:modified xsi:type="dcterms:W3CDTF">2022-03-21T12:15:30Z</dcterms:modified>
</cp:coreProperties>
</file>