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1" r:id="rId2"/>
    <p:sldId id="439" r:id="rId3"/>
    <p:sldId id="438" r:id="rId4"/>
    <p:sldId id="429" r:id="rId5"/>
    <p:sldId id="311" r:id="rId6"/>
    <p:sldId id="440" r:id="rId7"/>
    <p:sldId id="433" r:id="rId8"/>
    <p:sldId id="303" r:id="rId9"/>
    <p:sldId id="442" r:id="rId10"/>
  </p:sldIdLst>
  <p:sldSz cx="9144000" cy="5143500" type="screen16x9"/>
  <p:notesSz cx="6858000" cy="9947275"/>
  <p:defaultTextStyle>
    <a:defPPr>
      <a:defRPr lang="ru-RU"/>
    </a:defPPr>
    <a:lvl1pPr marL="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5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4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8E8"/>
    <a:srgbClr val="E3412E"/>
    <a:srgbClr val="AF245F"/>
    <a:srgbClr val="312560"/>
    <a:srgbClr val="C12751"/>
    <a:srgbClr val="DB829A"/>
    <a:srgbClr val="002060"/>
    <a:srgbClr val="000066"/>
    <a:srgbClr val="CFC8DE"/>
    <a:srgbClr val="AA26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377" autoAdjust="0"/>
  </p:normalViewPr>
  <p:slideViewPr>
    <p:cSldViewPr snapToObjects="1">
      <p:cViewPr varScale="1">
        <p:scale>
          <a:sx n="127" d="100"/>
          <a:sy n="127" d="100"/>
        </p:scale>
        <p:origin x="116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0783648447829485"/>
          <c:y val="0.15916276492574227"/>
          <c:w val="0.5921635155217051"/>
          <c:h val="0.592055887489070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1"/>
          <c:dPt>
            <c:idx val="0"/>
            <c:bubble3D val="0"/>
            <c:explosion val="27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B78-48D4-A8B9-D403B241A442}"/>
              </c:ext>
            </c:extLst>
          </c:dPt>
          <c:dPt>
            <c:idx val="1"/>
            <c:bubble3D val="0"/>
            <c:explosion val="18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DB78-48D4-A8B9-D403B241A442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B78-48D4-A8B9-D403B241A442}"/>
              </c:ext>
            </c:extLst>
          </c:dPt>
          <c:dPt>
            <c:idx val="3"/>
            <c:bubble3D val="0"/>
            <c:explosion val="2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B78-48D4-A8B9-D403B241A442}"/>
              </c:ext>
            </c:extLst>
          </c:dPt>
          <c:dPt>
            <c:idx val="4"/>
            <c:bubble3D val="0"/>
            <c:explosion val="2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DB78-48D4-A8B9-D403B241A442}"/>
              </c:ext>
            </c:extLst>
          </c:dPt>
          <c:dLbls>
            <c:dLbl>
              <c:idx val="0"/>
              <c:layout>
                <c:manualLayout>
                  <c:x val="-2.8764763725032056E-3"/>
                  <c:y val="-8.815894624596926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="1" dirty="0" smtClean="0">
                        <a:solidFill>
                          <a:srgbClr val="0070C0"/>
                        </a:solidFill>
                      </a:rPr>
                      <a:t>25%</a:t>
                    </a:r>
                    <a:endParaRPr lang="en-US" sz="1800" b="1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B78-48D4-A8B9-D403B241A442}"/>
                </c:ext>
              </c:extLst>
            </c:dLbl>
            <c:dLbl>
              <c:idx val="1"/>
              <c:layout>
                <c:manualLayout>
                  <c:x val="-3.3180316214462416E-3"/>
                  <c:y val="6.16329742371773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dirty="0" smtClean="0">
                        <a:solidFill>
                          <a:srgbClr val="0070C0"/>
                        </a:solidFill>
                      </a:rPr>
                      <a:t>25%</a:t>
                    </a:r>
                    <a:endParaRPr lang="en-US" b="1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B78-48D4-A8B9-D403B241A442}"/>
                </c:ext>
              </c:extLst>
            </c:dLbl>
            <c:dLbl>
              <c:idx val="2"/>
              <c:layout>
                <c:manualLayout>
                  <c:x val="5.1090295418455953E-4"/>
                  <c:y val="6.497301912486344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dirty="0" smtClean="0">
                        <a:solidFill>
                          <a:srgbClr val="0070C0"/>
                        </a:solidFill>
                      </a:rPr>
                      <a:t>25%</a:t>
                    </a:r>
                    <a:endParaRPr lang="en-US" b="1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B78-48D4-A8B9-D403B241A442}"/>
                </c:ext>
              </c:extLst>
            </c:dLbl>
            <c:dLbl>
              <c:idx val="3"/>
              <c:layout>
                <c:manualLayout>
                  <c:x val="-1.4430966781757096E-2"/>
                  <c:y val="-9.527447377494134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dirty="0" smtClean="0">
                        <a:solidFill>
                          <a:srgbClr val="0070C0"/>
                        </a:solidFill>
                      </a:rPr>
                      <a:t>6%</a:t>
                    </a:r>
                    <a:endParaRPr lang="en-US" b="1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B78-48D4-A8B9-D403B241A442}"/>
                </c:ext>
              </c:extLst>
            </c:dLbl>
            <c:dLbl>
              <c:idx val="4"/>
              <c:layout>
                <c:manualLayout>
                  <c:x val="-3.7649851947493894E-2"/>
                  <c:y val="-4.127325945557214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dirty="0" smtClean="0">
                        <a:solidFill>
                          <a:srgbClr val="0070C0"/>
                        </a:solidFill>
                      </a:rPr>
                      <a:t>19%</a:t>
                    </a:r>
                    <a:endParaRPr lang="en-US" b="1" dirty="0">
                      <a:solidFill>
                        <a:srgbClr val="0070C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B78-48D4-A8B9-D403B241A4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Главы МО</c:v>
                </c:pt>
                <c:pt idx="1">
                  <c:v>Предприниматели</c:v>
                </c:pt>
                <c:pt idx="2">
                  <c:v>Социальная сфера</c:v>
                </c:pt>
                <c:pt idx="3">
                  <c:v>Сельское хозяйство</c:v>
                </c:pt>
                <c:pt idx="4">
                  <c:v>ЖКХ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78-48D4-A8B9-D403B241A44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6.2014548900619672E-3"/>
          <c:w val="0.43029318581460302"/>
          <c:h val="0.987025661496076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C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7976976192852393"/>
          <c:y val="5.6995040867136731E-4"/>
          <c:w val="0.72023023807147601"/>
          <c:h val="0.945149044853404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B7FA-48A1-A603-0545872648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7FA-48A1-A603-054587264894}"/>
              </c:ext>
            </c:extLst>
          </c:dPt>
          <c:dLbls>
            <c:dLbl>
              <c:idx val="0"/>
              <c:layout>
                <c:manualLayout>
                  <c:x val="-0.15061938739386774"/>
                  <c:y val="0.1028816918385358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3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819272434889522E-2"/>
                      <c:h val="0.124019798158552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B7FA-48A1-A603-054587264894}"/>
                </c:ext>
              </c:extLst>
            </c:dLbl>
            <c:dLbl>
              <c:idx val="1"/>
              <c:layout>
                <c:manualLayout>
                  <c:x val="0.27602876987302721"/>
                  <c:y val="-0.1842426769837095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3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950882576135609"/>
                      <c:h val="0.220806124314648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7FA-48A1-A603-0545872648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от 40 до 50</c:v>
                </c:pt>
                <c:pt idx="1">
                  <c:v>от 51 и старше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FA-48A1-A603-0545872648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130771130446889E-3"/>
          <c:y val="6.2233505860896002E-2"/>
          <c:w val="0.28098878843970254"/>
          <c:h val="0.884343236550863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364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r">
              <a:defRPr sz="1200"/>
            </a:lvl1pPr>
          </a:lstStyle>
          <a:p>
            <a:fld id="{A3DD84E0-F5F4-458F-9871-4ED15E36512D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69" tIns="45885" rIns="91769" bIns="4588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769" tIns="45885" rIns="91769" bIns="4588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5"/>
            <a:ext cx="2971800" cy="497364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r">
              <a:defRPr sz="1200"/>
            </a:lvl1pPr>
          </a:lstStyle>
          <a:p>
            <a:fld id="{124339C8-E008-4C56-B3D5-D16682DC8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26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5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4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339C8-E008-4C56-B3D5-D16682DC81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54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4E90A-E97F-4CE5-8C86-D0CA7C04F92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419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4E90A-E97F-4CE5-8C86-D0CA7C04F92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889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4E90A-E97F-4CE5-8C86-D0CA7C04F92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281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8AC76-9EAB-4251-9338-875E9502DF98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F4772-2E11-46FA-9E95-B9F7B34D5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31478A-5096-43A0-8A65-A3D35744CD3D}"/>
              </a:ext>
            </a:extLst>
          </p:cNvPr>
          <p:cNvSpPr txBox="1"/>
          <p:nvPr/>
        </p:nvSpPr>
        <p:spPr>
          <a:xfrm>
            <a:off x="380082" y="2778317"/>
            <a:ext cx="704231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ОТЧЕТ </a:t>
            </a:r>
          </a:p>
          <a:p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ГЛАВЫ </a:t>
            </a:r>
            <a:r>
              <a:rPr lang="ru-RU" sz="1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МО </a:t>
            </a: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СУВОРОВСКИЙ РАЙОН</a:t>
            </a:r>
          </a:p>
          <a:p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о результатах своей деятельности и </a:t>
            </a:r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деятельности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Собрания представителей муниципального </a:t>
            </a:r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образования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Суворовский район за </a:t>
            </a:r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2024 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год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9B54F9-CCDB-4829-BC4E-F73D65D4AFE7}"/>
              </a:ext>
            </a:extLst>
          </p:cNvPr>
          <p:cNvSpPr txBox="1"/>
          <p:nvPr/>
        </p:nvSpPr>
        <p:spPr>
          <a:xfrm>
            <a:off x="380082" y="507241"/>
            <a:ext cx="51571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5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СОБРАНИЕ ПРЕДСТАВИТЕЛЕЙ </a:t>
            </a:r>
            <a:r>
              <a:rPr lang="ru-RU" sz="1350" dirty="0">
                <a:solidFill>
                  <a:schemeClr val="bg1"/>
                </a:solidFill>
                <a:latin typeface="Century Gothic" panose="020B0502020202020204" pitchFamily="34" charset="0"/>
              </a:rPr>
              <a:t>МО СУВОРОВСКИЙ РАЙОН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BFC917-FB5C-40D2-A0DE-049757C92B6B}"/>
              </a:ext>
            </a:extLst>
          </p:cNvPr>
          <p:cNvSpPr txBox="1"/>
          <p:nvPr/>
        </p:nvSpPr>
        <p:spPr>
          <a:xfrm>
            <a:off x="380082" y="4360231"/>
            <a:ext cx="3429144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Глава </a:t>
            </a:r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МО </a:t>
            </a:r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Суворовский район</a:t>
            </a:r>
          </a:p>
          <a:p>
            <a:r>
              <a:rPr lang="ru-RU" sz="135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Ферапонтов Константин Викторович</a:t>
            </a:r>
            <a:endParaRPr lang="ru-RU" sz="135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B207A0-83A5-4F66-9E5C-58DA0C6D77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08104" y="267494"/>
            <a:ext cx="3376516" cy="357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92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C4E769F-09DA-4F72-B6CC-1A3DB532F4CC}"/>
              </a:ext>
            </a:extLst>
          </p:cNvPr>
          <p:cNvSpPr/>
          <p:nvPr/>
        </p:nvSpPr>
        <p:spPr>
          <a:xfrm>
            <a:off x="457200" y="4557713"/>
            <a:ext cx="6286500" cy="317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ru-RU" sz="1350" dirty="0">
              <a:solidFill>
                <a:prstClr val="white"/>
              </a:solidFill>
            </a:endParaRPr>
          </a:p>
        </p:txBody>
      </p:sp>
      <p:pic>
        <p:nvPicPr>
          <p:cNvPr id="3075" name="Рисунок 6">
            <a:extLst>
              <a:ext uri="{FF2B5EF4-FFF2-40B4-BE49-F238E27FC236}">
                <a16:creationId xmlns:a16="http://schemas.microsoft.com/office/drawing/2014/main" id="{89619E54-335C-4EAA-B952-8672C8B62C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45729" name="Прямая соединительная линия 2">
            <a:extLst>
              <a:ext uri="{FF2B5EF4-FFF2-40B4-BE49-F238E27FC236}">
                <a16:creationId xmlns:a16="http://schemas.microsoft.com/office/drawing/2014/main" id="{83093F87-B629-40A9-B224-33D01D2B359F}"/>
              </a:ext>
            </a:extLst>
          </p:cNvPr>
          <p:cNvCxnSpPr>
            <a:cxnSpLocks/>
          </p:cNvCxnSpPr>
          <p:nvPr/>
        </p:nvCxnSpPr>
        <p:spPr>
          <a:xfrm>
            <a:off x="8386763" y="157163"/>
            <a:ext cx="0" cy="43815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2" name="Номер слайда 1">
            <a:extLst>
              <a:ext uri="{FF2B5EF4-FFF2-40B4-BE49-F238E27FC236}">
                <a16:creationId xmlns:a16="http://schemas.microsoft.com/office/drawing/2014/main" id="{BC03AB47-21BB-4F90-AC09-E14EB737A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6763" y="144066"/>
            <a:ext cx="648891" cy="451247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57213" indent="-2143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16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02</a:t>
            </a:r>
            <a:endParaRPr lang="ru-RU" sz="16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080" name="TextBox 35">
            <a:extLst>
              <a:ext uri="{FF2B5EF4-FFF2-40B4-BE49-F238E27FC236}">
                <a16:creationId xmlns:a16="http://schemas.microsoft.com/office/drawing/2014/main" id="{C98A1947-225D-4BD2-91B4-4493D2F60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978" y="103585"/>
            <a:ext cx="71023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bg1"/>
                </a:solidFill>
                <a:latin typeface="Century Gothic" panose="020B0502020202020204" pitchFamily="34" charset="0"/>
              </a:rPr>
              <a:t>Социальный  состав депутатов Собрания представителей </a:t>
            </a:r>
            <a:endParaRPr lang="ru-RU" altLang="ru-RU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b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608229587"/>
              </p:ext>
            </p:extLst>
          </p:nvPr>
        </p:nvGraphicFramePr>
        <p:xfrm>
          <a:off x="395536" y="828682"/>
          <a:ext cx="8352928" cy="404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Picture 3" descr="Герб Суворовского район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2" y="4242568"/>
            <a:ext cx="757237" cy="900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10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35"/>
          <p:cNvSpPr txBox="1">
            <a:spLocks noChangeArrowheads="1"/>
          </p:cNvSpPr>
          <p:nvPr/>
        </p:nvSpPr>
        <p:spPr bwMode="auto">
          <a:xfrm>
            <a:off x="301570" y="196564"/>
            <a:ext cx="6742285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  <a:latin typeface="Century Gothic" pitchFamily="34" charset="0"/>
              </a:rPr>
              <a:t>Возраст депутатов Собрания представителей</a:t>
            </a:r>
            <a:endParaRPr lang="ru-RU" dirty="0">
              <a:solidFill>
                <a:prstClr val="white"/>
              </a:solidFill>
              <a:latin typeface="Century Gothic" pitchFamily="34" charset="0"/>
            </a:endParaRPr>
          </a:p>
        </p:txBody>
      </p:sp>
      <p:cxnSp>
        <p:nvCxnSpPr>
          <p:cNvPr id="3145732" name="Прямая соединительная линия 2"/>
          <p:cNvCxnSpPr>
            <a:cxnSpLocks/>
          </p:cNvCxnSpPr>
          <p:nvPr/>
        </p:nvCxnSpPr>
        <p:spPr>
          <a:xfrm>
            <a:off x="8386763" y="157163"/>
            <a:ext cx="0" cy="43815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9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484977" y="144066"/>
            <a:ext cx="550677" cy="451247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500" dirty="0" smtClean="0">
                <a:solidFill>
                  <a:prstClr val="white"/>
                </a:solidFill>
              </a:rPr>
              <a:t>03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168845138"/>
              </p:ext>
            </p:extLst>
          </p:nvPr>
        </p:nvGraphicFramePr>
        <p:xfrm>
          <a:off x="323528" y="1059582"/>
          <a:ext cx="8496944" cy="354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4" name="Picture 3" descr="Герб Суворовского район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4223957"/>
            <a:ext cx="732337" cy="87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039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6">
            <a:extLst>
              <a:ext uri="{FF2B5EF4-FFF2-40B4-BE49-F238E27FC236}">
                <a16:creationId xmlns:a16="http://schemas.microsoft.com/office/drawing/2014/main" id="{CEA61A1C-188A-45E9-8EF2-FCE30E951A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35">
            <a:extLst>
              <a:ext uri="{FF2B5EF4-FFF2-40B4-BE49-F238E27FC236}">
                <a16:creationId xmlns:a16="http://schemas.microsoft.com/office/drawing/2014/main" id="{673CD7F7-A574-4B99-887C-161CDE2E9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979" y="103585"/>
            <a:ext cx="81653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ЗАСЕДАНИЯ СОБРАНИЯ ПРЕДСТВИТЕЛЕЙ</a:t>
            </a:r>
            <a:endParaRPr lang="ru-RU" altLang="ru-RU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0C81AFD-2509-428A-8B51-9002F6C34A5B}"/>
              </a:ext>
            </a:extLst>
          </p:cNvPr>
          <p:cNvCxnSpPr/>
          <p:nvPr/>
        </p:nvCxnSpPr>
        <p:spPr>
          <a:xfrm>
            <a:off x="8386763" y="157163"/>
            <a:ext cx="0" cy="43815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5" name="Номер слайда 1">
            <a:extLst>
              <a:ext uri="{FF2B5EF4-FFF2-40B4-BE49-F238E27FC236}">
                <a16:creationId xmlns:a16="http://schemas.microsoft.com/office/drawing/2014/main" id="{029DC1D8-7B25-484E-8D99-23ACDB03A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6763" y="144066"/>
            <a:ext cx="648891" cy="451247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57213" indent="-2143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prstClr val="white"/>
                </a:solidFill>
                <a:latin typeface="Calibri" panose="020F0502020204030204" pitchFamily="34" charset="0"/>
              </a:rPr>
              <a:t>0</a:t>
            </a:r>
            <a:fld id="{654BF554-ADB1-4273-A3B1-EE1B2B07F0AE}" type="slidenum">
              <a:rPr lang="ru-RU" altLang="ru-RU" sz="1600" smtClean="0">
                <a:solidFill>
                  <a:prstClr val="white"/>
                </a:solidFill>
                <a:latin typeface="Calibri" panose="020F0502020204030204" pitchFamily="34" charset="0"/>
              </a:rPr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 sz="16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588767"/>
              </p:ext>
            </p:extLst>
          </p:nvPr>
        </p:nvGraphicFramePr>
        <p:xfrm>
          <a:off x="1691680" y="987574"/>
          <a:ext cx="6096000" cy="36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751843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91515040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780962268"/>
                    </a:ext>
                  </a:extLst>
                </a:gridCol>
              </a:tblGrid>
              <a:tr h="241082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entury Gothic" panose="020B0502020202020204" pitchFamily="34" charset="0"/>
                        </a:rPr>
                        <a:t>ПЕРИОД ПРОВЕДЕНИЯ</a:t>
                      </a:r>
                      <a:endParaRPr lang="ru-RU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entury Gothic" panose="020B0502020202020204" pitchFamily="34" charset="0"/>
                        </a:rPr>
                        <a:t>КОЛИЧЕСТВО ПРОВЕДЕННЫХ ЗАСЕДАНИЙ</a:t>
                      </a:r>
                      <a:endParaRPr lang="ru-RU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entury Gothic" panose="020B0502020202020204" pitchFamily="34" charset="0"/>
                        </a:rPr>
                        <a:t>КОЛИЧЕСТВО ПРИНЯТЫХ РЕШЕНИЙ</a:t>
                      </a:r>
                      <a:endParaRPr lang="ru-RU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510202"/>
                  </a:ext>
                </a:extLst>
              </a:tr>
              <a:tr h="126158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entury Gothic" panose="020B0502020202020204" pitchFamily="34" charset="0"/>
                        </a:rPr>
                        <a:t>2024</a:t>
                      </a:r>
                      <a:endParaRPr lang="ru-RU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D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entury Gothic" panose="020B0502020202020204" pitchFamily="34" charset="0"/>
                        </a:rPr>
                        <a:t>15</a:t>
                      </a:r>
                      <a:endParaRPr lang="ru-RU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D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entury Gothic" panose="020B0502020202020204" pitchFamily="34" charset="0"/>
                        </a:rPr>
                        <a:t>97</a:t>
                      </a:r>
                      <a:endParaRPr lang="ru-RU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D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8046"/>
                  </a:ext>
                </a:extLst>
              </a:tr>
            </a:tbl>
          </a:graphicData>
        </a:graphic>
      </p:graphicFrame>
      <p:pic>
        <p:nvPicPr>
          <p:cNvPr id="17" name="Picture 3" descr="Герб Суворовского район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4159161"/>
            <a:ext cx="72627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6">
            <a:extLst>
              <a:ext uri="{FF2B5EF4-FFF2-40B4-BE49-F238E27FC236}">
                <a16:creationId xmlns:a16="http://schemas.microsoft.com/office/drawing/2014/main" id="{1CA31C2F-31E5-442F-BDFB-196F175440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45751" name="Прямая соединительная линия 2">
            <a:extLst>
              <a:ext uri="{FF2B5EF4-FFF2-40B4-BE49-F238E27FC236}">
                <a16:creationId xmlns:a16="http://schemas.microsoft.com/office/drawing/2014/main" id="{034F893B-7564-48C7-B5BF-7BC84412276E}"/>
              </a:ext>
            </a:extLst>
          </p:cNvPr>
          <p:cNvCxnSpPr>
            <a:cxnSpLocks/>
          </p:cNvCxnSpPr>
          <p:nvPr/>
        </p:nvCxnSpPr>
        <p:spPr>
          <a:xfrm>
            <a:off x="8386763" y="157163"/>
            <a:ext cx="0" cy="43815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2" name="Номер слайда 1">
            <a:extLst>
              <a:ext uri="{FF2B5EF4-FFF2-40B4-BE49-F238E27FC236}">
                <a16:creationId xmlns:a16="http://schemas.microsoft.com/office/drawing/2014/main" id="{08EDAB48-CB48-4B69-89A3-85BC1FFA3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6763" y="144463"/>
            <a:ext cx="649287" cy="450850"/>
          </a:xfrm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0</a:t>
            </a:r>
            <a:fld id="{C35FDD82-07BF-4467-A29D-62966E5F34A0}" type="slidenum">
              <a:rPr kumimoji="0" lang="ru-RU" altLang="ru-RU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ru-RU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99" name="TextBox 35">
            <a:extLst>
              <a:ext uri="{FF2B5EF4-FFF2-40B4-BE49-F238E27FC236}">
                <a16:creationId xmlns:a16="http://schemas.microsoft.com/office/drawing/2014/main" id="{18336841-C981-4990-B4F8-D6564F611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4" y="103188"/>
            <a:ext cx="544574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ПУБЛИЧНЫЕ СЛУШАНИЯ</a:t>
            </a:r>
            <a:endParaRPr kumimoji="0" lang="ru-RU" alt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626817"/>
              </p:ext>
            </p:extLst>
          </p:nvPr>
        </p:nvGraphicFramePr>
        <p:xfrm>
          <a:off x="1162249" y="1131590"/>
          <a:ext cx="6506094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8698">
                  <a:extLst>
                    <a:ext uri="{9D8B030D-6E8A-4147-A177-3AD203B41FA5}">
                      <a16:colId xmlns:a16="http://schemas.microsoft.com/office/drawing/2014/main" val="2432077785"/>
                    </a:ext>
                  </a:extLst>
                </a:gridCol>
                <a:gridCol w="2168698">
                  <a:extLst>
                    <a:ext uri="{9D8B030D-6E8A-4147-A177-3AD203B41FA5}">
                      <a16:colId xmlns:a16="http://schemas.microsoft.com/office/drawing/2014/main" val="3475807030"/>
                    </a:ext>
                  </a:extLst>
                </a:gridCol>
                <a:gridCol w="2168698">
                  <a:extLst>
                    <a:ext uri="{9D8B030D-6E8A-4147-A177-3AD203B41FA5}">
                      <a16:colId xmlns:a16="http://schemas.microsoft.com/office/drawing/2014/main" val="3096875860"/>
                    </a:ext>
                  </a:extLst>
                </a:gridCol>
              </a:tblGrid>
              <a:tr h="194781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ПЕРИОД ПРОВЕДЕНИЯ СЛУШАНИЙ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ПРОВЕДЕННЫХ СЛУШАНИЙ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УЧАСТНИКОВ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258474"/>
                  </a:ext>
                </a:extLst>
              </a:tr>
              <a:tr h="150857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entury Gothic" panose="020B0502020202020204" pitchFamily="34" charset="0"/>
                        </a:rPr>
                        <a:t>2024</a:t>
                      </a:r>
                      <a:endParaRPr lang="ru-RU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D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entury Gothic" panose="020B0502020202020204" pitchFamily="34" charset="0"/>
                        </a:rPr>
                        <a:t>5</a:t>
                      </a:r>
                      <a:endParaRPr lang="ru-RU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D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entury Gothic" panose="020B0502020202020204" pitchFamily="34" charset="0"/>
                        </a:rPr>
                        <a:t>134</a:t>
                      </a:r>
                      <a:endParaRPr lang="ru-RU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D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949440"/>
                  </a:ext>
                </a:extLst>
              </a:tr>
            </a:tbl>
          </a:graphicData>
        </a:graphic>
      </p:graphicFrame>
      <p:pic>
        <p:nvPicPr>
          <p:cNvPr id="18" name="Picture 3" descr="Герб Суворовского район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774" y="4250554"/>
            <a:ext cx="72627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512DB009-A8E8-4F50-9837-D882FAAFAA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44000" cy="751901"/>
          </a:xfrm>
          <a:prstGeom prst="rect">
            <a:avLst/>
          </a:prstGeom>
        </p:spPr>
      </p:pic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9CDE1E33-B14D-4472-901D-452C64D97070}"/>
              </a:ext>
            </a:extLst>
          </p:cNvPr>
          <p:cNvCxnSpPr/>
          <p:nvPr/>
        </p:nvCxnSpPr>
        <p:spPr>
          <a:xfrm>
            <a:off x="8386591" y="156990"/>
            <a:ext cx="0" cy="43792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CAB2649-1EF3-4C7C-8AFF-149FDCE95B41}"/>
              </a:ext>
            </a:extLst>
          </p:cNvPr>
          <p:cNvSpPr txBox="1"/>
          <p:nvPr/>
        </p:nvSpPr>
        <p:spPr>
          <a:xfrm>
            <a:off x="8589046" y="225909"/>
            <a:ext cx="35330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ru-RU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06</a:t>
            </a:r>
            <a:endParaRPr lang="ru-RU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191323"/>
              </p:ext>
            </p:extLst>
          </p:nvPr>
        </p:nvGraphicFramePr>
        <p:xfrm>
          <a:off x="1331640" y="1059582"/>
          <a:ext cx="6096000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19185169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72602711"/>
                    </a:ext>
                  </a:extLst>
                </a:gridCol>
              </a:tblGrid>
              <a:tr h="15914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entury Gothic" panose="020B0502020202020204" pitchFamily="34" charset="0"/>
                        </a:rPr>
                        <a:t>ПЕРИОД ПРОВЕДЕНИЯ</a:t>
                      </a:r>
                      <a:endParaRPr lang="ru-RU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entury Gothic" panose="020B0502020202020204" pitchFamily="34" charset="0"/>
                        </a:rPr>
                        <a:t>КОЛИЧЕСТВО ПРОВЕДЕННЫХ ОБЩЕСТВЕННЫХ</a:t>
                      </a:r>
                      <a:r>
                        <a:rPr lang="ru-RU" baseline="0" dirty="0" smtClean="0">
                          <a:latin typeface="Century Gothic" panose="020B0502020202020204" pitchFamily="34" charset="0"/>
                        </a:rPr>
                        <a:t> ОБСУЖДЕНИЙ</a:t>
                      </a:r>
                      <a:endParaRPr lang="ru-RU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92074"/>
                  </a:ext>
                </a:extLst>
              </a:tr>
              <a:tr h="15048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entury Gothic" panose="020B0502020202020204" pitchFamily="34" charset="0"/>
                        </a:rPr>
                        <a:t>2024</a:t>
                      </a:r>
                      <a:endParaRPr lang="ru-RU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D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entury Gothic" panose="020B0502020202020204" pitchFamily="34" charset="0"/>
                        </a:rPr>
                        <a:t>2</a:t>
                      </a:r>
                      <a:endParaRPr lang="ru-RU" sz="2400" b="1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D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392744"/>
                  </a:ext>
                </a:extLst>
              </a:tr>
            </a:tbl>
          </a:graphicData>
        </a:graphic>
      </p:graphicFrame>
      <p:pic>
        <p:nvPicPr>
          <p:cNvPr id="14" name="Picture 3" descr="Герб Суворовского район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774" y="4250554"/>
            <a:ext cx="72627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43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512DB009-A8E8-4F50-9837-D882FAAFAA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44000" cy="75190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493D4EC-B08E-4FCA-BFD5-CB2B6FEFADC9}"/>
              </a:ext>
            </a:extLst>
          </p:cNvPr>
          <p:cNvSpPr txBox="1"/>
          <p:nvPr/>
        </p:nvSpPr>
        <p:spPr>
          <a:xfrm>
            <a:off x="206566" y="103369"/>
            <a:ext cx="433836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РАБОТА С ОБРАЩЕНИЯМИ ГРАЖДАН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9CDE1E33-B14D-4472-901D-452C64D97070}"/>
              </a:ext>
            </a:extLst>
          </p:cNvPr>
          <p:cNvCxnSpPr/>
          <p:nvPr/>
        </p:nvCxnSpPr>
        <p:spPr>
          <a:xfrm>
            <a:off x="8386591" y="156990"/>
            <a:ext cx="0" cy="43792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CAB2649-1EF3-4C7C-8AFF-149FDCE95B41}"/>
              </a:ext>
            </a:extLst>
          </p:cNvPr>
          <p:cNvSpPr txBox="1"/>
          <p:nvPr/>
        </p:nvSpPr>
        <p:spPr>
          <a:xfrm>
            <a:off x="8589046" y="225909"/>
            <a:ext cx="35330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ru-RU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07</a:t>
            </a:r>
            <a:endParaRPr lang="ru-RU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644018"/>
              </p:ext>
            </p:extLst>
          </p:nvPr>
        </p:nvGraphicFramePr>
        <p:xfrm>
          <a:off x="1331640" y="1059582"/>
          <a:ext cx="6096000" cy="312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19185169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72602711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20202"/>
                          </a:solidFill>
                          <a:effectLst/>
                          <a:latin typeface="PT Astra Serif" panose="020A0603040505020204" pitchFamily="18" charset="-52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20202"/>
                          </a:solidFill>
                          <a:effectLst/>
                          <a:latin typeface="PT Astra Serif" panose="020A0603040505020204" pitchFamily="18" charset="-52"/>
                          <a:ea typeface="Times New Roman" panose="02020603050405020304" pitchFamily="18" charset="0"/>
                        </a:rPr>
                        <a:t>Тематика поступивших обращений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20202"/>
                          </a:solidFill>
                          <a:effectLst/>
                          <a:latin typeface="PT Astra Serif" panose="020A0603040505020204" pitchFamily="18" charset="-52"/>
                          <a:ea typeface="Times New Roman" panose="02020603050405020304" pitchFamily="18" charset="0"/>
                        </a:rPr>
                        <a:t>Количество обращений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9207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20202"/>
                          </a:solidFill>
                          <a:effectLst/>
                          <a:latin typeface="PT Astra Serif" panose="020A0603040505020204" pitchFamily="18" charset="-52"/>
                          <a:ea typeface="Times New Roman" panose="02020603050405020304" pitchFamily="18" charset="0"/>
                        </a:rPr>
                        <a:t>Социальные вопросы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20202"/>
                          </a:solidFill>
                          <a:effectLst/>
                          <a:latin typeface="PT Astra Serif" panose="020A0603040505020204" pitchFamily="18" charset="-52"/>
                          <a:ea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227098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20202"/>
                          </a:solidFill>
                          <a:effectLst/>
                          <a:latin typeface="PT Astra Serif" panose="020A0603040505020204" pitchFamily="18" charset="-52"/>
                          <a:ea typeface="Times New Roman" panose="02020603050405020304" pitchFamily="18" charset="0"/>
                        </a:rPr>
                        <a:t>Экономика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20202"/>
                          </a:solidFill>
                          <a:effectLst/>
                          <a:latin typeface="PT Astra Serif" panose="020A0603040505020204" pitchFamily="18" charset="-52"/>
                          <a:ea typeface="Times New Roman" panose="02020603050405020304" pitchFamily="18" charset="0"/>
                        </a:rPr>
                        <a:t>10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8005243"/>
                  </a:ext>
                </a:extLst>
              </a:tr>
              <a:tr h="15048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20202"/>
                          </a:solidFill>
                          <a:effectLst/>
                          <a:latin typeface="PT Astra Serif" panose="020A0603040505020204" pitchFamily="18" charset="-52"/>
                          <a:ea typeface="Times New Roman" panose="02020603050405020304" pitchFamily="18" charset="0"/>
                        </a:rPr>
                        <a:t>Оказание помощи членам семей военнослужащих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D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20202"/>
                          </a:solidFill>
                          <a:effectLst/>
                          <a:latin typeface="PT Astra Serif" panose="020A0603040505020204" pitchFamily="18" charset="-52"/>
                          <a:ea typeface="Times New Roman" panose="02020603050405020304" pitchFamily="18" charset="0"/>
                        </a:rPr>
                        <a:t>19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D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392744"/>
                  </a:ext>
                </a:extLst>
              </a:tr>
            </a:tbl>
          </a:graphicData>
        </a:graphic>
      </p:graphicFrame>
      <p:pic>
        <p:nvPicPr>
          <p:cNvPr id="14" name="Picture 3" descr="Герб Суворовского район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774" y="4250554"/>
            <a:ext cx="72627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639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512DB009-A8E8-4F50-9837-D882FAAFAA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44000" cy="751901"/>
          </a:xfrm>
          <a:prstGeom prst="rect">
            <a:avLst/>
          </a:prstGeom>
        </p:spPr>
      </p:pic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9CDE1E33-B14D-4472-901D-452C64D97070}"/>
              </a:ext>
            </a:extLst>
          </p:cNvPr>
          <p:cNvCxnSpPr/>
          <p:nvPr/>
        </p:nvCxnSpPr>
        <p:spPr>
          <a:xfrm>
            <a:off x="8386591" y="156990"/>
            <a:ext cx="0" cy="43792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CAB2649-1EF3-4C7C-8AFF-149FDCE95B41}"/>
              </a:ext>
            </a:extLst>
          </p:cNvPr>
          <p:cNvSpPr txBox="1"/>
          <p:nvPr/>
        </p:nvSpPr>
        <p:spPr>
          <a:xfrm>
            <a:off x="8589046" y="225909"/>
            <a:ext cx="35330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ru-RU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08</a:t>
            </a:r>
            <a:endParaRPr lang="ru-RU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370068B-7D65-4EB1-9AA1-ABAD77331863}"/>
              </a:ext>
            </a:extLst>
          </p:cNvPr>
          <p:cNvSpPr txBox="1"/>
          <p:nvPr/>
        </p:nvSpPr>
        <p:spPr>
          <a:xfrm>
            <a:off x="6546743" y="4659982"/>
            <a:ext cx="2522165" cy="19236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ru-RU" sz="800" dirty="0">
                <a:solidFill>
                  <a:schemeClr val="bg2">
                    <a:lumMod val="90000"/>
                  </a:schemeClr>
                </a:solidFill>
                <a:latin typeface="Century Gothic" panose="020B0502020202020204" pitchFamily="34" charset="0"/>
              </a:rPr>
              <a:t>АДМИНИСТРАЦИЯ МО СУВОРОВСКИЙ РАЙОН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7" y="751902"/>
            <a:ext cx="5191805" cy="39080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751899"/>
            <a:ext cx="3848836" cy="390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53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31478A-5096-43A0-8A65-A3D35744CD3D}"/>
              </a:ext>
            </a:extLst>
          </p:cNvPr>
          <p:cNvSpPr txBox="1"/>
          <p:nvPr/>
        </p:nvSpPr>
        <p:spPr>
          <a:xfrm>
            <a:off x="380082" y="2778317"/>
            <a:ext cx="704231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ОТЧЕТ </a:t>
            </a:r>
          </a:p>
          <a:p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ГЛАВЫ </a:t>
            </a:r>
            <a:r>
              <a:rPr lang="ru-RU" sz="1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МО </a:t>
            </a: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СУВОРОВСКИЙ РАЙОН</a:t>
            </a:r>
          </a:p>
          <a:p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о результатах своей деятельности и </a:t>
            </a:r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деятельности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Собрания представителей муниципального </a:t>
            </a:r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образования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Суворовский район за </a:t>
            </a:r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2024 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год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9B54F9-CCDB-4829-BC4E-F73D65D4AFE7}"/>
              </a:ext>
            </a:extLst>
          </p:cNvPr>
          <p:cNvSpPr txBox="1"/>
          <p:nvPr/>
        </p:nvSpPr>
        <p:spPr>
          <a:xfrm>
            <a:off x="380082" y="507241"/>
            <a:ext cx="51571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5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СОБРАНИЕ ПРЕДСТАВИТЕЛЕЙ </a:t>
            </a:r>
            <a:r>
              <a:rPr lang="ru-RU" sz="1350" dirty="0">
                <a:solidFill>
                  <a:schemeClr val="bg1"/>
                </a:solidFill>
                <a:latin typeface="Century Gothic" panose="020B0502020202020204" pitchFamily="34" charset="0"/>
              </a:rPr>
              <a:t>МО СУВОРОВСКИЙ РАЙОН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BFC917-FB5C-40D2-A0DE-049757C92B6B}"/>
              </a:ext>
            </a:extLst>
          </p:cNvPr>
          <p:cNvSpPr txBox="1"/>
          <p:nvPr/>
        </p:nvSpPr>
        <p:spPr>
          <a:xfrm>
            <a:off x="380082" y="4360231"/>
            <a:ext cx="3429144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Глава </a:t>
            </a:r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МО </a:t>
            </a:r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Суворовский район</a:t>
            </a:r>
          </a:p>
          <a:p>
            <a:r>
              <a:rPr lang="ru-RU" sz="135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Ферапонтов Константин Викторович</a:t>
            </a:r>
            <a:endParaRPr lang="ru-RU" sz="135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B207A0-83A5-4F66-9E5C-58DA0C6D77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08104" y="267494"/>
            <a:ext cx="3376516" cy="357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6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3806</TotalTime>
  <Words>158</Words>
  <Application>Microsoft Office PowerPoint</Application>
  <PresentationFormat>Экран (16:9)</PresentationFormat>
  <Paragraphs>62</Paragraphs>
  <Slides>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PT Astra Serif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Павлюк</dc:creator>
  <cp:lastModifiedBy>Natalia-pC</cp:lastModifiedBy>
  <cp:revision>384</cp:revision>
  <cp:lastPrinted>2025-03-28T06:58:01Z</cp:lastPrinted>
  <dcterms:created xsi:type="dcterms:W3CDTF">2021-04-09T15:27:19Z</dcterms:created>
  <dcterms:modified xsi:type="dcterms:W3CDTF">2025-03-28T07:19:33Z</dcterms:modified>
</cp:coreProperties>
</file>