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_rels/presentation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_rels/notesSlide6.xml.rels" ContentType="application/vnd.openxmlformats-package.relationships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media/image6.png" ContentType="image/png"/>
  <Override PartName="/ppt/media/image5.png" ContentType="image/png"/>
  <Override PartName="/ppt/media/image13.gif" ContentType="image/gif"/>
  <Override PartName="/ppt/media/image3.png" ContentType="image/png"/>
  <Override PartName="/ppt/media/image11.gif" ContentType="image/gif"/>
  <Override PartName="/ppt/media/image1.jpeg" ContentType="image/jpeg"/>
  <Override PartName="/ppt/media/image8.jpeg" ContentType="image/jpeg"/>
  <Override PartName="/ppt/media/image10.jpeg" ContentType="image/jpeg"/>
  <Override PartName="/ppt/media/image9.gif" ContentType="image/gif"/>
  <Override PartName="/ppt/media/image2.jpeg" ContentType="image/jpeg"/>
  <Override PartName="/ppt/media/image7.jpeg" ContentType="image/jpeg"/>
  <Override PartName="/ppt/media/image4.png" ContentType="image/png"/>
  <Override PartName="/ppt/media/image12.gif" ContentType="image/gif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Aptos"/>
              </a:rPr>
              <a:t>Для перемещения страницы щёлкните мышью</a:t>
            </a: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&lt;верхний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dt" idx="7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ftr" idx="8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sldNum" idx="9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DCBFA50A-56AE-49AA-A4E3-7133AC199F77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sldNum" idx="1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4560A780-AC0F-4829-B72C-45B7E014CDEE}" type="slidenum">
              <a:rPr b="0" lang="ru-RU" sz="12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5C3D196-76A9-4F35-8870-8692A558A14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FBC9A01-853B-43AA-A85D-6AEC55EEBB2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10705A2-3577-4385-B34C-F957969DCA8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0BED799-B994-4AE3-9D04-48F8D25AF66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F780261-EA11-40EC-85E3-3758A422DC3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EB6AA0E-DAC6-4F62-A6FD-3F30384192B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3A94420-5B59-4269-91C2-FE140B9EB19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8910EB4-B8F7-4C1F-BE60-7F0AA5CBCFA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8D9F56B-5447-48A7-87A6-3E01C73DF9D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112BEF4-1562-4606-A2BA-86E1FE674B4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49A435B-850E-42A2-B75A-20A0A2076D0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45BFB77-B5A0-42DA-AFFF-2B48CF58586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590D37D-57F2-4D2C-BBED-5F10FEE0A49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9E59170-7B01-4251-BF12-CBDA26A76BD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5EA7CA8-A894-4EC2-AF4A-153F75DAA6A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1503FBB-69AB-4727-9E22-BFA97A713104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CD05FE4-D2E4-4991-9DF9-AF095CF6ADFB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8628690-E167-40D4-8A74-C99A6E7AAE6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26FF898-D6A5-4DB9-936A-8434DD8575C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6B74AE8-1C2B-4F79-8E21-8B002BA58D6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8916583-5E0E-44ED-AE8C-1CCD942860A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9C2BF9D-BA64-4D65-81C0-815A98D8F87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55F9004-B265-4AD6-BF74-DD93CD36547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BD39555-A4FC-4247-B2DF-B451E74EA53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ptos Display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Aptos"/>
              </a:rPr>
              <a:t>Образец текста</a:t>
            </a: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Aptos"/>
              </a:rPr>
              <a:t>Второй уровень</a:t>
            </a:r>
            <a:endParaRPr b="0" lang="ru-RU" sz="2400" spc="-1" strike="noStrike">
              <a:solidFill>
                <a:srgbClr val="000000"/>
              </a:solidFill>
              <a:latin typeface="Aptos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Aptos"/>
              </a:rPr>
              <a:t>Третий уровень</a:t>
            </a:r>
            <a:endParaRPr b="0" lang="ru-RU" sz="2000" spc="-1" strike="noStrike">
              <a:solidFill>
                <a:srgbClr val="000000"/>
              </a:solidFill>
              <a:latin typeface="Aptos"/>
            </a:endParaRPr>
          </a:p>
          <a:p>
            <a:pPr lvl="3" marL="16002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Aptos"/>
              </a:rPr>
              <a:t>Четвертый уровень</a:t>
            </a: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  <a:p>
            <a:pPr lvl="4" marL="20574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Aptos"/>
              </a:rPr>
              <a:t>Пятый уровень</a:t>
            </a: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787878"/>
                </a:solidFill>
                <a:latin typeface="Aptos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787878"/>
                </a:solidFill>
                <a:latin typeface="Aptos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787878"/>
                </a:solidFill>
                <a:latin typeface="Aptos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A3F373F-949B-4962-9A8A-D506EC97FF5D}" type="slidenum">
              <a:rPr b="0" lang="ru-RU" sz="1200" spc="-1" strike="noStrike">
                <a:solidFill>
                  <a:srgbClr val="787878"/>
                </a:solidFill>
                <a:latin typeface="Aptos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787878"/>
                </a:solidFill>
                <a:latin typeface="Aptos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787878"/>
                </a:solidFill>
                <a:latin typeface="Aptos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787878"/>
                </a:solidFill>
                <a:latin typeface="Aptos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2939C93-884C-4597-9C8B-204E84D81A48}" type="slidenum">
              <a:rPr b="0" lang="ru-RU" sz="1200" spc="-1" strike="noStrike">
                <a:solidFill>
                  <a:srgbClr val="787878"/>
                </a:solidFill>
                <a:latin typeface="Aptos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ptos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000000"/>
                </a:solidFill>
                <a:latin typeface="Aptos"/>
              </a:rPr>
              <a:t>Для правки структуры щёлкните мышью</a:t>
            </a:r>
            <a:endParaRPr b="0" lang="ru-RU" sz="2800" spc="-1" strike="noStrike">
              <a:solidFill>
                <a:srgbClr val="000000"/>
              </a:solidFill>
              <a:latin typeface="Aptos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ptos"/>
              </a:rPr>
              <a:t>Второй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ptos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ptos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ptos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ptos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ptos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ptos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ptos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ptos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ptos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pto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gif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gif"/><Relationship Id="rId3" Type="http://schemas.openxmlformats.org/officeDocument/2006/relationships/image" Target="../media/image12.gif"/><Relationship Id="rId4" Type="http://schemas.openxmlformats.org/officeDocument/2006/relationships/image" Target="../media/image13.gif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Рисунок 13" descr=""/>
          <p:cNvPicPr/>
          <p:nvPr/>
        </p:nvPicPr>
        <p:blipFill>
          <a:blip r:embed="rId1"/>
          <a:srcRect l="4133" t="21029" r="4133" b="7544"/>
          <a:stretch/>
        </p:blipFill>
        <p:spPr>
          <a:xfrm>
            <a:off x="6095880" y="3102840"/>
            <a:ext cx="5616360" cy="3421440"/>
          </a:xfrm>
          <a:prstGeom prst="rect">
            <a:avLst/>
          </a:prstGeom>
          <a:ln w="0">
            <a:noFill/>
          </a:ln>
        </p:spPr>
      </p:pic>
      <p:sp>
        <p:nvSpPr>
          <p:cNvPr id="89" name="Прямоугольник 18"/>
          <p:cNvSpPr/>
          <p:nvPr/>
        </p:nvSpPr>
        <p:spPr>
          <a:xfrm>
            <a:off x="7263720" y="1058400"/>
            <a:ext cx="4448520" cy="2557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Aptos"/>
            </a:endParaRPr>
          </a:p>
        </p:txBody>
      </p:sp>
      <p:sp>
        <p:nvSpPr>
          <p:cNvPr id="90" name="TextBox 3"/>
          <p:cNvSpPr/>
          <p:nvPr/>
        </p:nvSpPr>
        <p:spPr>
          <a:xfrm>
            <a:off x="376560" y="199080"/>
            <a:ext cx="771912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latin typeface="Museo Sans Cyrl 900"/>
              </a:rPr>
              <a:t>В реестре социальных предприятий </a:t>
            </a:r>
            <a:br>
              <a:rPr sz="2800"/>
            </a:br>
            <a:r>
              <a:rPr b="0" lang="ru-RU" sz="2800" spc="-1" strike="noStrike">
                <a:solidFill>
                  <a:srgbClr val="000000"/>
                </a:solidFill>
                <a:latin typeface="Museo Sans Cyrl 900"/>
              </a:rPr>
              <a:t>Тульской области </a:t>
            </a:r>
            <a:r>
              <a:rPr b="0" lang="ru-RU" sz="2800" spc="-1" strike="noStrike">
                <a:solidFill>
                  <a:srgbClr val="d2543d"/>
                </a:solidFill>
                <a:latin typeface="Museo Sans Cyrl 900"/>
              </a:rPr>
              <a:t>133 субъекта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TextBox 5"/>
          <p:cNvSpPr/>
          <p:nvPr/>
        </p:nvSpPr>
        <p:spPr>
          <a:xfrm>
            <a:off x="376560" y="1446120"/>
            <a:ext cx="429336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Museo Sans Cyrl 700"/>
              </a:rPr>
              <a:t>Социальное предпринимательство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TextBox 7"/>
          <p:cNvSpPr/>
          <p:nvPr/>
        </p:nvSpPr>
        <p:spPr>
          <a:xfrm>
            <a:off x="376560" y="2253600"/>
            <a:ext cx="5259960" cy="130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Museo Sans Cyrl 300"/>
              </a:rPr>
              <a:t>- это предпринимательская деятельность, направленная на достижение общественно полезных целей, способствующая решению социальных проблем граждан и общества</a:t>
            </a:r>
            <a:r>
              <a:rPr b="0" lang="en-US" sz="1600" spc="-1" strike="noStrike">
                <a:solidFill>
                  <a:srgbClr val="000000"/>
                </a:solidFill>
                <a:latin typeface="Museo Sans Cyrl 300"/>
              </a:rPr>
              <a:t> </a:t>
            </a:r>
            <a:br>
              <a:rPr sz="1600"/>
            </a:br>
            <a:r>
              <a:rPr b="0" lang="en-US" sz="1600" spc="-1" strike="noStrike">
                <a:solidFill>
                  <a:srgbClr val="000000"/>
                </a:solidFill>
                <a:latin typeface="Museo Sans Cyrl 300"/>
              </a:rPr>
              <a:t>(</a:t>
            </a:r>
            <a:r>
              <a:rPr b="0" lang="ru-RU" sz="1600" spc="-1" strike="noStrike">
                <a:solidFill>
                  <a:srgbClr val="000000"/>
                </a:solidFill>
                <a:latin typeface="Museo Sans Cyrl 300"/>
              </a:rPr>
              <a:t>ФЗ №209 от 24.07.2007)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TextBox 10"/>
          <p:cNvSpPr/>
          <p:nvPr/>
        </p:nvSpPr>
        <p:spPr>
          <a:xfrm>
            <a:off x="376560" y="3923280"/>
            <a:ext cx="3689640" cy="69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Museo Sans Cyrl 700"/>
              </a:rPr>
              <a:t>Социальные предприниматели 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TextBox 11"/>
          <p:cNvSpPr/>
          <p:nvPr/>
        </p:nvSpPr>
        <p:spPr>
          <a:xfrm>
            <a:off x="376560" y="4627080"/>
            <a:ext cx="4800960" cy="154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Museo Sans Cyrl 300"/>
              </a:rPr>
              <a:t>занимаются образованием детей, спортивными и развивающими занятиями, трудоустраивают социально уязвимые категории граждан, оказывают медицинские услуги, повышают культурное воспитание и многое другое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5" name="Рисунок 12" descr=""/>
          <p:cNvPicPr/>
          <p:nvPr/>
        </p:nvPicPr>
        <p:blipFill>
          <a:blip r:embed="rId2"/>
          <a:srcRect l="5405" t="13341" r="3056" b="11990"/>
          <a:stretch/>
        </p:blipFill>
        <p:spPr>
          <a:xfrm>
            <a:off x="7335720" y="1174680"/>
            <a:ext cx="4376520" cy="2379600"/>
          </a:xfrm>
          <a:prstGeom prst="rect">
            <a:avLst/>
          </a:prstGeom>
          <a:ln w="0">
            <a:noFill/>
          </a:ln>
        </p:spPr>
      </p:pic>
      <p:pic>
        <p:nvPicPr>
          <p:cNvPr id="96" name="Рисунок 17" descr=""/>
          <p:cNvPicPr/>
          <p:nvPr/>
        </p:nvPicPr>
        <p:blipFill>
          <a:blip r:embed="rId3"/>
          <a:stretch/>
        </p:blipFill>
        <p:spPr>
          <a:xfrm>
            <a:off x="10216440" y="176760"/>
            <a:ext cx="1495800" cy="524520"/>
          </a:xfrm>
          <a:prstGeom prst="rect">
            <a:avLst/>
          </a:prstGeom>
          <a:ln w="0">
            <a:noFill/>
          </a:ln>
        </p:spPr>
      </p:pic>
      <p:pic>
        <p:nvPicPr>
          <p:cNvPr id="97" name="Рисунок 4" descr=""/>
          <p:cNvPicPr/>
          <p:nvPr/>
        </p:nvPicPr>
        <p:blipFill>
          <a:blip r:embed="rId4"/>
          <a:stretch/>
        </p:blipFill>
        <p:spPr>
          <a:xfrm>
            <a:off x="8947080" y="163080"/>
            <a:ext cx="1081800" cy="833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Прямоугольник 22"/>
          <p:cNvSpPr/>
          <p:nvPr/>
        </p:nvSpPr>
        <p:spPr>
          <a:xfrm>
            <a:off x="0" y="133200"/>
            <a:ext cx="115200" cy="6710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200" spc="-1" strike="noStrike">
              <a:solidFill>
                <a:srgbClr val="fa3448"/>
              </a:solidFill>
              <a:latin typeface="Roboto"/>
            </a:endParaRPr>
          </a:p>
        </p:txBody>
      </p:sp>
      <p:sp>
        <p:nvSpPr>
          <p:cNvPr id="99" name="Title 2"/>
          <p:cNvSpPr/>
          <p:nvPr/>
        </p:nvSpPr>
        <p:spPr>
          <a:xfrm>
            <a:off x="294840" y="196920"/>
            <a:ext cx="9067320" cy="91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Museo Sans Cyrl 900"/>
              </a:rPr>
              <a:t>Социальное предприятие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Прямоугольник: скругленные углы 1"/>
          <p:cNvSpPr/>
          <p:nvPr/>
        </p:nvSpPr>
        <p:spPr>
          <a:xfrm>
            <a:off x="6017040" y="1056240"/>
            <a:ext cx="5784840" cy="5417280"/>
          </a:xfrm>
          <a:prstGeom prst="roundRect">
            <a:avLst>
              <a:gd name="adj" fmla="val 4018"/>
            </a:avLst>
          </a:prstGeom>
          <a:noFill/>
          <a:ln>
            <a:solidFill>
              <a:srgbClr val="595959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595959"/>
              </a:solidFill>
              <a:latin typeface="Aptos"/>
            </a:endParaRPr>
          </a:p>
        </p:txBody>
      </p:sp>
      <p:sp>
        <p:nvSpPr>
          <p:cNvPr id="101" name="Прямоугольник 2"/>
          <p:cNvSpPr/>
          <p:nvPr/>
        </p:nvSpPr>
        <p:spPr>
          <a:xfrm>
            <a:off x="586800" y="3346200"/>
            <a:ext cx="5234400" cy="244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ts val="901"/>
              </a:lnSpc>
            </a:pPr>
            <a:r>
              <a:rPr b="0" lang="ru-RU" sz="1400" spc="-1" strike="noStrike">
                <a:solidFill>
                  <a:srgbClr val="e04e39"/>
                </a:solidFill>
                <a:latin typeface="Museo Sans Cyrl 900"/>
              </a:rPr>
              <a:t>Кто относится к социально уязвимым категориям: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901"/>
              </a:lnSpc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— </a:t>
            </a: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люди с ограниченными возможностями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— </a:t>
            </a: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одинокие и многодетные родители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— </a:t>
            </a: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пенсионеры и граждане предпенсионного возраста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— </a:t>
            </a: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выпускники детских домов до 23 лет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— </a:t>
            </a: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бывшие заключенные с неснятой судимостью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— </a:t>
            </a: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беженцы и вынужденные переселенцы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— </a:t>
            </a: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лица без определенного места жительства и занятий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— </a:t>
            </a: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малоимущие граждане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Прямоугольник 6"/>
          <p:cNvSpPr/>
          <p:nvPr/>
        </p:nvSpPr>
        <p:spPr>
          <a:xfrm>
            <a:off x="572760" y="5543640"/>
            <a:ext cx="6699600" cy="105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e04e39"/>
                </a:solidFill>
                <a:latin typeface="Museo Sans Cyrl 900"/>
              </a:rPr>
              <a:t>Обязательные условия: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— </a:t>
            </a: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включен в Единый реестр СМСП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— </a:t>
            </a: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регистрация в предшествующем году при подаче заявки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901"/>
              </a:lnSpc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Прямоугольник: скругленные углы 10"/>
          <p:cNvSpPr/>
          <p:nvPr/>
        </p:nvSpPr>
        <p:spPr>
          <a:xfrm>
            <a:off x="443880" y="1058040"/>
            <a:ext cx="4770720" cy="1886760"/>
          </a:xfrm>
          <a:prstGeom prst="roundRect">
            <a:avLst>
              <a:gd name="adj" fmla="val 16667"/>
            </a:avLst>
          </a:prstGeom>
          <a:solidFill>
            <a:srgbClr val="595959">
              <a:alpha val="27000"/>
            </a:srgbClr>
          </a:solidFill>
          <a:ln>
            <a:solidFill>
              <a:srgbClr val="e04e39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595959"/>
              </a:solidFill>
              <a:latin typeface="Aptos"/>
            </a:endParaRPr>
          </a:p>
        </p:txBody>
      </p:sp>
      <p:sp>
        <p:nvSpPr>
          <p:cNvPr id="104" name="Прямоугольник 13"/>
          <p:cNvSpPr/>
          <p:nvPr/>
        </p:nvSpPr>
        <p:spPr>
          <a:xfrm>
            <a:off x="586800" y="1249560"/>
            <a:ext cx="4374720" cy="1794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Если ваш бизнес помогает обществу и решает социальные проблемы, то ваша компания может получить статус социального предприятия и претендовать на государственную поддержку.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Museo Sans Cyrl 300"/>
              </a:rPr>
              <a:t>Для этого нужно попасть в </a:t>
            </a:r>
            <a:r>
              <a:rPr b="0" lang="ru-RU" sz="1400" spc="-1" strike="noStrike">
                <a:solidFill>
                  <a:srgbClr val="e04e39"/>
                </a:solidFill>
                <a:latin typeface="Museo Sans Cyrl 300"/>
              </a:rPr>
              <a:t>реестр социальных предприятий.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5" name="Рисунок 14" descr=""/>
          <p:cNvPicPr/>
          <p:nvPr/>
        </p:nvPicPr>
        <p:blipFill>
          <a:blip r:embed="rId1"/>
          <a:stretch/>
        </p:blipFill>
        <p:spPr>
          <a:xfrm>
            <a:off x="298440" y="3305880"/>
            <a:ext cx="285480" cy="285480"/>
          </a:xfrm>
          <a:prstGeom prst="rect">
            <a:avLst/>
          </a:prstGeom>
          <a:ln w="0">
            <a:noFill/>
          </a:ln>
        </p:spPr>
      </p:pic>
      <p:pic>
        <p:nvPicPr>
          <p:cNvPr id="106" name="Рисунок 15" descr=""/>
          <p:cNvPicPr/>
          <p:nvPr/>
        </p:nvPicPr>
        <p:blipFill>
          <a:blip r:embed="rId2"/>
          <a:stretch/>
        </p:blipFill>
        <p:spPr>
          <a:xfrm>
            <a:off x="298440" y="5543640"/>
            <a:ext cx="285480" cy="285480"/>
          </a:xfrm>
          <a:prstGeom prst="rect">
            <a:avLst/>
          </a:prstGeom>
          <a:ln w="0">
            <a:noFill/>
          </a:ln>
        </p:spPr>
      </p:pic>
      <p:sp>
        <p:nvSpPr>
          <p:cNvPr id="107" name="Прямоугольник 16"/>
          <p:cNvSpPr/>
          <p:nvPr/>
        </p:nvSpPr>
        <p:spPr>
          <a:xfrm>
            <a:off x="6081480" y="1172520"/>
            <a:ext cx="5720400" cy="524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1200" spc="-1" strike="noStrike">
                <a:solidFill>
                  <a:srgbClr val="e04e39"/>
                </a:solidFill>
                <a:latin typeface="Montserrat"/>
              </a:rPr>
              <a:t>КАТЕГОРИЯ №1</a:t>
            </a:r>
            <a:br>
              <a:rPr sz="1200"/>
            </a:br>
            <a:r>
              <a:rPr b="0" lang="ru-RU" sz="1200" spc="-1" strike="noStrike">
                <a:solidFill>
                  <a:srgbClr val="343a40"/>
                </a:solidFill>
                <a:latin typeface="Montserrat"/>
              </a:rPr>
              <a:t>Обеспечение занятости граждан, отнесенных к категориям социально уязвимых.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000" spc="-1" strike="noStrike">
                <a:solidFill>
                  <a:srgbClr val="343a40"/>
                </a:solidFill>
                <a:latin typeface="Montserrat"/>
              </a:rPr>
              <a:t>К данной категории относятся:</a:t>
            </a:r>
            <a:br>
              <a:rPr sz="1000"/>
            </a:br>
            <a:r>
              <a:rPr b="0" lang="ru-RU" sz="1000" spc="-1" strike="noStrike">
                <a:solidFill>
                  <a:srgbClr val="343a40"/>
                </a:solidFill>
                <a:latin typeface="Montserrat"/>
              </a:rPr>
              <a:t>Заявители, которые нанимают граждан, отнесенных к категориям социально уязвимых, при необходимости создавая для них особые условия труда, что позволяет им участвовать в трудовой деятельности наравне с другими членами общества.</a:t>
            </a:r>
            <a:endParaRPr b="0" lang="ru-RU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05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200" spc="-1" strike="noStrike">
                <a:solidFill>
                  <a:srgbClr val="e04e39"/>
                </a:solidFill>
                <a:latin typeface="Montserrat"/>
              </a:rPr>
              <a:t>КАТЕГОРИЯ №2</a:t>
            </a:r>
            <a:br>
              <a:rPr sz="1200"/>
            </a:br>
            <a:r>
              <a:rPr b="0" lang="ru-RU" sz="1200" spc="-1" strike="noStrike">
                <a:solidFill>
                  <a:srgbClr val="343a40"/>
                </a:solidFill>
                <a:latin typeface="Montserrat"/>
              </a:rPr>
              <a:t>Обеспечение реализации товаров (работ, услуг), произведенных гражданами, отнесенными к категориям социально уязвимых.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000" spc="-1" strike="noStrike">
                <a:solidFill>
                  <a:srgbClr val="343a40"/>
                </a:solidFill>
                <a:latin typeface="Montserrat"/>
              </a:rPr>
              <a:t>К данной категории относятся: </a:t>
            </a:r>
            <a:r>
              <a:rPr b="0" lang="ru-RU" sz="1000" spc="-1" strike="noStrike">
                <a:solidFill>
                  <a:srgbClr val="343a40"/>
                </a:solidFill>
                <a:latin typeface="Montserrat"/>
              </a:rPr>
              <a:t>заявители, которые реализуют товары (работы, услуги), произведенные гражданами, отнесенными к категориям социально уязвимых.</a:t>
            </a:r>
            <a:endParaRPr b="0" lang="ru-RU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200" spc="-1" strike="noStrike">
                <a:solidFill>
                  <a:srgbClr val="e04e39"/>
                </a:solidFill>
                <a:latin typeface="Montserrat"/>
              </a:rPr>
              <a:t>КАТЕГОРИЯ №3</a:t>
            </a:r>
            <a:br>
              <a:rPr sz="1200"/>
            </a:br>
            <a:r>
              <a:rPr b="0" lang="ru-RU" sz="1200" spc="-1" strike="noStrike">
                <a:solidFill>
                  <a:srgbClr val="343a40"/>
                </a:solidFill>
                <a:latin typeface="Montserrat"/>
              </a:rPr>
              <a:t>Производство товаров (работ, услуг), предназначенных для граждан, отнесенных к категориям социально уязвимых.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000" spc="-1" strike="noStrike">
                <a:solidFill>
                  <a:srgbClr val="343a40"/>
                </a:solidFill>
                <a:latin typeface="Montserrat"/>
              </a:rPr>
              <a:t>К данной категории относятся:</a:t>
            </a:r>
            <a:r>
              <a:rPr b="0" lang="ru-RU" sz="1000" spc="-1" strike="noStrike">
                <a:solidFill>
                  <a:srgbClr val="343a40"/>
                </a:solidFill>
                <a:latin typeface="Montserrat"/>
              </a:rPr>
              <a:t> заявители, которые осуществляют производство товаров (работ, услуг), предназначенных для граждан, отнесенных к категориям социально уязвимых, и направленных на преодоление и компенсацию ограничений их жизнедеятельности и возможности участия наравне с другими гражданам и в жизни общества.</a:t>
            </a:r>
            <a:endParaRPr b="0" lang="ru-RU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200" spc="-1" strike="noStrike">
                <a:solidFill>
                  <a:srgbClr val="e04e39"/>
                </a:solidFill>
                <a:latin typeface="Montserrat"/>
              </a:rPr>
              <a:t>КАТЕГОРИЯ №4</a:t>
            </a:r>
            <a:br>
              <a:rPr sz="1200"/>
            </a:br>
            <a:r>
              <a:rPr b="0" lang="ru-RU" sz="1200" spc="-1" strike="noStrike">
                <a:solidFill>
                  <a:srgbClr val="343a40"/>
                </a:solidFill>
                <a:latin typeface="Montserrat"/>
              </a:rPr>
              <a:t>Деятельность, направленная на достижение общественно полезных целей и решение социальных проблем общества.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000" spc="-1" strike="noStrike">
                <a:solidFill>
                  <a:srgbClr val="343a40"/>
                </a:solidFill>
                <a:latin typeface="Montserrat"/>
              </a:rPr>
              <a:t>К данной категории относятся:</a:t>
            </a:r>
            <a:r>
              <a:rPr b="0" lang="ru-RU" sz="1000" spc="-1" strike="noStrike">
                <a:solidFill>
                  <a:srgbClr val="343a40"/>
                </a:solidFill>
                <a:latin typeface="Montserrat"/>
              </a:rPr>
              <a:t> заявители, которые осуществляют деятельность, направленную на достижение общественно полезных целей и способствующую решению социальных проблем общества.</a:t>
            </a:r>
            <a:endParaRPr b="0" lang="ru-RU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8" name="Рисунок 3" descr=""/>
          <p:cNvPicPr/>
          <p:nvPr/>
        </p:nvPicPr>
        <p:blipFill>
          <a:blip r:embed="rId3"/>
          <a:stretch/>
        </p:blipFill>
        <p:spPr>
          <a:xfrm>
            <a:off x="10216440" y="176760"/>
            <a:ext cx="1495800" cy="524520"/>
          </a:xfrm>
          <a:prstGeom prst="rect">
            <a:avLst/>
          </a:prstGeom>
          <a:ln w="0">
            <a:noFill/>
          </a:ln>
        </p:spPr>
      </p:pic>
      <p:pic>
        <p:nvPicPr>
          <p:cNvPr id="109" name="Рисунок 4" descr=""/>
          <p:cNvPicPr/>
          <p:nvPr/>
        </p:nvPicPr>
        <p:blipFill>
          <a:blip r:embed="rId4"/>
          <a:stretch/>
        </p:blipFill>
        <p:spPr>
          <a:xfrm>
            <a:off x="8947080" y="163080"/>
            <a:ext cx="1081800" cy="833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itle 2"/>
          <p:cNvSpPr/>
          <p:nvPr/>
        </p:nvSpPr>
        <p:spPr>
          <a:xfrm>
            <a:off x="2142360" y="155880"/>
            <a:ext cx="6609960" cy="91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Museo Sans Cyrl 900"/>
              </a:rPr>
              <a:t>ЦЕНТР ИННОВАЦИЙ СОЦИАЛЬНОЙ СФЕРЫ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Прямоугольник 22"/>
          <p:cNvSpPr/>
          <p:nvPr/>
        </p:nvSpPr>
        <p:spPr>
          <a:xfrm>
            <a:off x="1901160" y="137520"/>
            <a:ext cx="107640" cy="7916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200" spc="-1" strike="noStrike">
              <a:solidFill>
                <a:srgbClr val="fa3448"/>
              </a:solidFill>
              <a:latin typeface="Roboto"/>
            </a:endParaRPr>
          </a:p>
        </p:txBody>
      </p:sp>
      <p:sp>
        <p:nvSpPr>
          <p:cNvPr id="112" name="object 15"/>
          <p:cNvSpPr/>
          <p:nvPr/>
        </p:nvSpPr>
        <p:spPr>
          <a:xfrm>
            <a:off x="2009160" y="1396800"/>
            <a:ext cx="7005240" cy="25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6200" bIns="0" anchor="t">
            <a:spAutoFit/>
          </a:bodyPr>
          <a:p>
            <a:pPr marL="16920">
              <a:lnSpc>
                <a:spcPct val="100000"/>
              </a:lnSpc>
            </a:pPr>
            <a:r>
              <a:rPr b="0" lang="ru-RU" sz="1600" spc="-1" strike="noStrike">
                <a:solidFill>
                  <a:srgbClr val="e04e39"/>
                </a:solidFill>
                <a:latin typeface="Museo Sans Cyrl 500"/>
              </a:rPr>
              <a:t>Поддержка социальных предприятий: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TextBox 6"/>
          <p:cNvSpPr/>
          <p:nvPr/>
        </p:nvSpPr>
        <p:spPr>
          <a:xfrm>
            <a:off x="2009160" y="2040840"/>
            <a:ext cx="7255080" cy="3552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71360" indent="-171360" algn="just">
              <a:lnSpc>
                <a:spcPct val="150000"/>
              </a:lnSpc>
              <a:spcAft>
                <a:spcPts val="799"/>
              </a:spcAft>
              <a:buClr>
                <a:srgbClr val="e04e39"/>
              </a:buClr>
              <a:buFont typeface="Courier New"/>
              <a:buChar char="o"/>
            </a:pPr>
            <a:r>
              <a:rPr b="0" lang="ru-RU" sz="1400" spc="-1" strike="noStrike">
                <a:solidFill>
                  <a:srgbClr val="000000"/>
                </a:solidFill>
                <a:latin typeface="Museo Sans Cyrl 500"/>
                <a:ea typeface="Roboto"/>
              </a:rPr>
              <a:t>Консультации по вступлению в реестр социальных предприятий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171360" indent="-171360" algn="just">
              <a:lnSpc>
                <a:spcPct val="150000"/>
              </a:lnSpc>
              <a:spcAft>
                <a:spcPts val="799"/>
              </a:spcAft>
              <a:buClr>
                <a:srgbClr val="e04e39"/>
              </a:buClr>
              <a:buFont typeface="Courier New"/>
              <a:buChar char="o"/>
            </a:pPr>
            <a:r>
              <a:rPr b="0" lang="ru-RU" sz="1400" spc="-1" strike="noStrike">
                <a:solidFill>
                  <a:srgbClr val="000000"/>
                </a:solidFill>
                <a:latin typeface="Museo Sans Cyrl 500"/>
                <a:ea typeface="Roboto"/>
              </a:rPr>
              <a:t>Оказание помощи в заполнении документации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171360" indent="-171360" algn="just">
              <a:lnSpc>
                <a:spcPct val="150000"/>
              </a:lnSpc>
              <a:spcAft>
                <a:spcPts val="799"/>
              </a:spcAft>
              <a:buClr>
                <a:srgbClr val="e04e39"/>
              </a:buClr>
              <a:buFont typeface="Courier New"/>
              <a:buChar char="o"/>
            </a:pPr>
            <a:r>
              <a:rPr b="0" lang="ru-RU" sz="1400" spc="-1" strike="noStrike">
                <a:solidFill>
                  <a:srgbClr val="000000"/>
                </a:solidFill>
                <a:latin typeface="Museo Sans Cyrl 500"/>
                <a:ea typeface="Roboto"/>
              </a:rPr>
              <a:t>Информирование о конкурсах, консультации по заполнению заявок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171360" indent="-171360" algn="just">
              <a:lnSpc>
                <a:spcPct val="150000"/>
              </a:lnSpc>
              <a:spcAft>
                <a:spcPts val="799"/>
              </a:spcAft>
              <a:buClr>
                <a:srgbClr val="e04e39"/>
              </a:buClr>
              <a:buFont typeface="Courier New"/>
              <a:buChar char="o"/>
            </a:pPr>
            <a:r>
              <a:rPr b="0" lang="ru-RU" sz="1400" spc="-1" strike="noStrike">
                <a:solidFill>
                  <a:srgbClr val="000000"/>
                </a:solidFill>
                <a:latin typeface="Museo Sans Cyrl 500"/>
                <a:ea typeface="Roboto"/>
              </a:rPr>
              <a:t>Участие в обучающих мероприятиях 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171360" indent="-171360" algn="just">
              <a:lnSpc>
                <a:spcPct val="150000"/>
              </a:lnSpc>
              <a:spcAft>
                <a:spcPts val="799"/>
              </a:spcAft>
              <a:buClr>
                <a:srgbClr val="e04e39"/>
              </a:buClr>
              <a:buFont typeface="Courier New"/>
              <a:buChar char="o"/>
            </a:pPr>
            <a:r>
              <a:rPr b="0" lang="ru-RU" sz="1400" spc="-1" strike="noStrike">
                <a:solidFill>
                  <a:srgbClr val="000000"/>
                </a:solidFill>
                <a:latin typeface="Museo Sans Cyrl 500"/>
                <a:ea typeface="Roboto"/>
              </a:rPr>
              <a:t>Услуги по продвижению 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171360" indent="-171360" algn="just">
              <a:lnSpc>
                <a:spcPct val="150000"/>
              </a:lnSpc>
              <a:spcAft>
                <a:spcPts val="799"/>
              </a:spcAft>
              <a:buClr>
                <a:srgbClr val="e04e39"/>
              </a:buClr>
              <a:buFont typeface="Courier New"/>
              <a:buChar char="o"/>
            </a:pPr>
            <a:r>
              <a:rPr b="0" lang="ru-RU" sz="1400" spc="-1" strike="noStrike">
                <a:solidFill>
                  <a:srgbClr val="000000"/>
                </a:solidFill>
                <a:latin typeface="Museo Sans Cyrl 500"/>
                <a:ea typeface="Roboto"/>
              </a:rPr>
              <a:t>Льготный кредит до 5 млн руб. по льготной ставке 6%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171360" indent="-171360" algn="just">
              <a:lnSpc>
                <a:spcPct val="150000"/>
              </a:lnSpc>
              <a:spcAft>
                <a:spcPts val="799"/>
              </a:spcAft>
              <a:buClr>
                <a:srgbClr val="e04e39"/>
              </a:buClr>
              <a:buFont typeface="Courier New"/>
              <a:buChar char="o"/>
            </a:pPr>
            <a:r>
              <a:rPr b="0" lang="ru-RU" sz="1400" spc="-1" strike="noStrike">
                <a:solidFill>
                  <a:srgbClr val="000000"/>
                </a:solidFill>
                <a:latin typeface="Museo Sans Cyrl 500"/>
                <a:ea typeface="Roboto"/>
              </a:rPr>
              <a:t>Участие в выставках и бизнес-миссиях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171360" indent="-171360" algn="just">
              <a:lnSpc>
                <a:spcPct val="150000"/>
              </a:lnSpc>
              <a:spcAft>
                <a:spcPts val="799"/>
              </a:spcAft>
              <a:buClr>
                <a:srgbClr val="e04e39"/>
              </a:buClr>
              <a:buFont typeface="Courier New"/>
              <a:buChar char="o"/>
            </a:pPr>
            <a:r>
              <a:rPr b="0" lang="ru-RU" sz="1400" spc="-1" strike="noStrike">
                <a:solidFill>
                  <a:srgbClr val="000000"/>
                </a:solidFill>
                <a:latin typeface="Museo Sans Cyrl 500"/>
                <a:ea typeface="Roboto"/>
              </a:rPr>
              <a:t>С 2025 ГОДА - ПОНИЖЕННАЯ НАЛОГОВАЯ СТАВКА 1% И 5% на УСН!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799"/>
              </a:spcAft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4" name="Рисунок 24" descr=""/>
          <p:cNvPicPr/>
          <p:nvPr/>
        </p:nvPicPr>
        <p:blipFill>
          <a:blip r:embed="rId1"/>
          <a:stretch/>
        </p:blipFill>
        <p:spPr>
          <a:xfrm>
            <a:off x="8620200" y="0"/>
            <a:ext cx="3571560" cy="2866680"/>
          </a:xfrm>
          <a:prstGeom prst="rect">
            <a:avLst/>
          </a:prstGeom>
          <a:ln w="0">
            <a:noFill/>
          </a:ln>
        </p:spPr>
      </p:pic>
      <p:pic>
        <p:nvPicPr>
          <p:cNvPr id="115" name="Рисунок 26" descr=""/>
          <p:cNvPicPr/>
          <p:nvPr/>
        </p:nvPicPr>
        <p:blipFill>
          <a:blip r:embed="rId2"/>
          <a:stretch/>
        </p:blipFill>
        <p:spPr>
          <a:xfrm>
            <a:off x="8620200" y="3809880"/>
            <a:ext cx="3567960" cy="3047760"/>
          </a:xfrm>
          <a:prstGeom prst="rect">
            <a:avLst/>
          </a:prstGeom>
          <a:ln w="0">
            <a:noFill/>
          </a:ln>
        </p:spPr>
      </p:pic>
      <p:sp>
        <p:nvSpPr>
          <p:cNvPr id="116" name="Прямоугольник 3"/>
          <p:cNvSpPr/>
          <p:nvPr/>
        </p:nvSpPr>
        <p:spPr>
          <a:xfrm>
            <a:off x="0" y="0"/>
            <a:ext cx="1791360" cy="6857640"/>
          </a:xfrm>
          <a:prstGeom prst="rect">
            <a:avLst/>
          </a:prstGeom>
          <a:solidFill>
            <a:srgbClr val="e04e39"/>
          </a:solidFill>
          <a:ln>
            <a:solidFill>
              <a:srgbClr val="e04e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Aptos"/>
            </a:endParaRPr>
          </a:p>
        </p:txBody>
      </p:sp>
      <p:sp>
        <p:nvSpPr>
          <p:cNvPr id="117" name="TextBox 9"/>
          <p:cNvSpPr/>
          <p:nvPr/>
        </p:nvSpPr>
        <p:spPr>
          <a:xfrm>
            <a:off x="124560" y="2799360"/>
            <a:ext cx="26161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Museo Sans Cyrl 900"/>
              </a:rPr>
              <a:t>Меры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Museo Sans Cyrl 900"/>
              </a:rPr>
              <a:t>поддержки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8" name="Прямая соединительная линия 21"/>
          <p:cNvCxnSpPr/>
          <p:nvPr/>
        </p:nvCxnSpPr>
        <p:spPr>
          <a:xfrm>
            <a:off x="1686600" y="6244560"/>
            <a:ext cx="6836040" cy="360"/>
          </a:xfrm>
          <a:prstGeom prst="straightConnector1">
            <a:avLst/>
          </a:prstGeom>
          <a:ln>
            <a:solidFill>
              <a:srgbClr val="e04e39"/>
            </a:solidFill>
            <a:prstDash val="sysDot"/>
          </a:ln>
        </p:spPr>
      </p:cxnSp>
      <p:sp>
        <p:nvSpPr>
          <p:cNvPr id="119" name="object 15"/>
          <p:cNvSpPr/>
          <p:nvPr/>
        </p:nvSpPr>
        <p:spPr>
          <a:xfrm>
            <a:off x="1901160" y="6334920"/>
            <a:ext cx="7005240" cy="74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6200" bIns="0" anchor="t">
            <a:spAutoFit/>
          </a:bodyPr>
          <a:p>
            <a:pPr marL="16920">
              <a:lnSpc>
                <a:spcPct val="100000"/>
              </a:lnSpc>
            </a:pPr>
            <a:r>
              <a:rPr b="0" lang="ru-RU" sz="1200" spc="-1" strike="noStrike">
                <a:solidFill>
                  <a:srgbClr val="e04e39"/>
                </a:solidFill>
                <a:latin typeface="Museo Sans Cyrl 300"/>
              </a:rPr>
              <a:t>Все услуги оказываются бесплатно или на льготных условиях </a:t>
            </a:r>
            <a:r>
              <a:rPr b="0" lang="ru-RU" sz="1200" spc="-1" strike="noStrike">
                <a:solidFill>
                  <a:srgbClr val="000000"/>
                </a:solidFill>
                <a:latin typeface="Museo Sans Cyrl 300"/>
              </a:rPr>
              <a:t>в</a:t>
            </a:r>
            <a:r>
              <a:rPr b="0" lang="ru-RU" sz="1200" spc="-1" strike="noStrike">
                <a:solidFill>
                  <a:srgbClr val="e04e39"/>
                </a:solidFill>
                <a:latin typeface="Museo Sans Cyrl 300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Museo Sans Cyrl 300"/>
              </a:rPr>
              <a:t>рамках нацпроекта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marL="1692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Museo Sans Cyrl 300"/>
              </a:rPr>
              <a:t>«Эффективная и конкурентная экономика», инициированного Президентом России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0" name="Рисунок 5" descr=""/>
          <p:cNvPicPr/>
          <p:nvPr/>
        </p:nvPicPr>
        <p:blipFill>
          <a:blip r:embed="rId3"/>
          <a:stretch/>
        </p:blipFill>
        <p:spPr>
          <a:xfrm>
            <a:off x="10283760" y="2920680"/>
            <a:ext cx="1495800" cy="524520"/>
          </a:xfrm>
          <a:prstGeom prst="rect">
            <a:avLst/>
          </a:prstGeom>
          <a:ln w="0">
            <a:noFill/>
          </a:ln>
        </p:spPr>
      </p:pic>
      <p:pic>
        <p:nvPicPr>
          <p:cNvPr id="121" name="Рисунок 7" descr=""/>
          <p:cNvPicPr/>
          <p:nvPr/>
        </p:nvPicPr>
        <p:blipFill>
          <a:blip r:embed="rId4"/>
          <a:stretch/>
        </p:blipFill>
        <p:spPr>
          <a:xfrm>
            <a:off x="9014760" y="2907360"/>
            <a:ext cx="1081800" cy="833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Прямая соединительная линия 4"/>
          <p:cNvCxnSpPr/>
          <p:nvPr/>
        </p:nvCxnSpPr>
        <p:spPr>
          <a:xfrm>
            <a:off x="0" y="6089760"/>
            <a:ext cx="12192120" cy="360"/>
          </a:xfrm>
          <a:prstGeom prst="straightConnector1">
            <a:avLst/>
          </a:prstGeom>
          <a:ln>
            <a:solidFill>
              <a:srgbClr val="e04e39"/>
            </a:solidFill>
            <a:prstDash val="sysDot"/>
          </a:ln>
        </p:spPr>
      </p:cxnSp>
      <p:sp>
        <p:nvSpPr>
          <p:cNvPr id="123" name="object 15"/>
          <p:cNvSpPr/>
          <p:nvPr/>
        </p:nvSpPr>
        <p:spPr>
          <a:xfrm>
            <a:off x="709560" y="6250320"/>
            <a:ext cx="10571040" cy="380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6200" bIns="0" anchor="t">
            <a:spAutoFit/>
          </a:bodyPr>
          <a:p>
            <a:pPr marL="16920">
              <a:lnSpc>
                <a:spcPct val="100000"/>
              </a:lnSpc>
            </a:pPr>
            <a:r>
              <a:rPr b="0" lang="ru-RU" sz="1200" spc="-1" strike="noStrike">
                <a:solidFill>
                  <a:srgbClr val="e04e39"/>
                </a:solidFill>
                <a:latin typeface="Museo Sans Cyrl 300"/>
              </a:rPr>
              <a:t>Все услуги оказываются бесплатно или на льготных условиях </a:t>
            </a:r>
            <a:r>
              <a:rPr b="0" lang="ru-RU" sz="1200" spc="-1" strike="noStrike">
                <a:solidFill>
                  <a:srgbClr val="000000"/>
                </a:solidFill>
                <a:latin typeface="Museo Sans Cyrl 300"/>
              </a:rPr>
              <a:t>в</a:t>
            </a:r>
            <a:r>
              <a:rPr b="0" lang="ru-RU" sz="1200" spc="-1" strike="noStrike">
                <a:solidFill>
                  <a:srgbClr val="e04e39"/>
                </a:solidFill>
                <a:latin typeface="Museo Sans Cyrl 300"/>
              </a:rPr>
              <a:t> </a:t>
            </a:r>
            <a:r>
              <a:rPr b="0" lang="ru-RU" sz="1200" spc="-1" strike="noStrike">
                <a:solidFill>
                  <a:srgbClr val="000000"/>
                </a:solidFill>
                <a:latin typeface="Museo Sans Cyrl 300"/>
              </a:rPr>
              <a:t>рамках нацпроекта «Эффективная и конкурентная экономика», инициированного Президентом России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TextBox 8"/>
          <p:cNvSpPr/>
          <p:nvPr/>
        </p:nvSpPr>
        <p:spPr>
          <a:xfrm>
            <a:off x="522360" y="1696680"/>
            <a:ext cx="261612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2800" spc="-1" strike="noStrike">
                <a:solidFill>
                  <a:srgbClr val="ffffff"/>
                </a:solidFill>
                <a:latin typeface="Museo Sans Cyrl 900"/>
              </a:rPr>
              <a:t>Меры поддержки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Title 2"/>
          <p:cNvSpPr/>
          <p:nvPr/>
        </p:nvSpPr>
        <p:spPr>
          <a:xfrm>
            <a:off x="522360" y="937440"/>
            <a:ext cx="10945440" cy="91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ru-RU" sz="2800" spc="-1" strike="noStrike">
                <a:solidFill>
                  <a:srgbClr val="d2543d"/>
                </a:solidFill>
                <a:latin typeface="Museo Sans Cyrl 900"/>
              </a:rPr>
              <a:t>КОМПЛЕКСНЫЕ УСЛУГИ </a:t>
            </a:r>
            <a:r>
              <a:rPr b="1" lang="ru-RU" sz="2800" spc="-1" strike="noStrike">
                <a:solidFill>
                  <a:srgbClr val="000000"/>
                </a:solidFill>
                <a:latin typeface="Museo Sans Cyrl 900"/>
              </a:rPr>
              <a:t>ЦЕНТРА «МОЙ БИЗНЕС»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Прямоугольник 22"/>
          <p:cNvSpPr/>
          <p:nvPr/>
        </p:nvSpPr>
        <p:spPr>
          <a:xfrm>
            <a:off x="0" y="942840"/>
            <a:ext cx="107640" cy="7916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200" spc="-1" strike="noStrike">
              <a:solidFill>
                <a:srgbClr val="fa3448"/>
              </a:solidFill>
              <a:latin typeface="Roboto"/>
            </a:endParaRPr>
          </a:p>
        </p:txBody>
      </p:sp>
      <p:sp>
        <p:nvSpPr>
          <p:cNvPr id="127" name="Прямоугольник 5"/>
          <p:cNvSpPr/>
          <p:nvPr/>
        </p:nvSpPr>
        <p:spPr>
          <a:xfrm>
            <a:off x="797400" y="1684440"/>
            <a:ext cx="5485320" cy="4495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15000"/>
              </a:lnSpc>
            </a:pPr>
            <a:r>
              <a:rPr b="0" lang="ru-RU" sz="2000" spc="-1" strike="noStrike">
                <a:solidFill>
                  <a:srgbClr val="e04e39"/>
                </a:solidFill>
                <a:latin typeface="Museo Sans Cyrl 500"/>
              </a:rPr>
              <a:t>Как получить комплексную услугу?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Museo Sans Cyrl 500"/>
              </a:rPr>
              <a:t>Оставить заявку на Цифровой платформе МСП.РФ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Aft>
                <a:spcPts val="1001"/>
              </a:spcAft>
            </a:pPr>
            <a:r>
              <a:rPr b="0" lang="ru-RU" sz="2000" spc="-1" strike="noStrike">
                <a:solidFill>
                  <a:srgbClr val="e04e39"/>
                </a:solidFill>
                <a:latin typeface="Museo Sans Cyrl 500"/>
              </a:rPr>
              <a:t>Как проводится отбор получателей: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15000"/>
              </a:lnSpc>
              <a:spcAft>
                <a:spcPts val="1001"/>
              </a:spcAft>
              <a:buClr>
                <a:srgbClr val="e04e39"/>
              </a:buClr>
              <a:buFont typeface="Courier New"/>
              <a:buChar char="o"/>
            </a:pPr>
            <a:r>
              <a:rPr b="0" lang="ru-RU" sz="2000" spc="-1" strike="noStrike">
                <a:solidFill>
                  <a:srgbClr val="000000"/>
                </a:solidFill>
                <a:latin typeface="Museo Sans Cyrl 500"/>
              </a:rPr>
              <a:t>Подача заявки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15000"/>
              </a:lnSpc>
              <a:spcAft>
                <a:spcPts val="1001"/>
              </a:spcAft>
              <a:buClr>
                <a:srgbClr val="e04e39"/>
              </a:buClr>
              <a:buFont typeface="Courier New"/>
              <a:buChar char="o"/>
            </a:pPr>
            <a:r>
              <a:rPr b="0" lang="ru-RU" sz="2000" spc="-1" strike="noStrike">
                <a:solidFill>
                  <a:srgbClr val="000000"/>
                </a:solidFill>
                <a:latin typeface="Museo Sans Cyrl 500"/>
              </a:rPr>
              <a:t>Проведение процедуры прескоринга/скоринга на предмет соответствия получателя требованиям на Цифровой платформе МСП.РФ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object 20"/>
          <p:cNvSpPr/>
          <p:nvPr/>
        </p:nvSpPr>
        <p:spPr>
          <a:xfrm>
            <a:off x="9147240" y="4099320"/>
            <a:ext cx="2329560" cy="839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6920" bIns="0" anchor="t">
            <a:spAutoFit/>
          </a:bodyPr>
          <a:p>
            <a:pPr marL="16920" algn="ctr">
              <a:lnSpc>
                <a:spcPct val="100000"/>
              </a:lnSpc>
              <a:spcBef>
                <a:spcPts val="133"/>
              </a:spcBef>
            </a:pPr>
            <a:r>
              <a:rPr b="1" lang="ru-RU" sz="1800" spc="-29" strike="noStrike">
                <a:solidFill>
                  <a:srgbClr val="e04e39"/>
                </a:solidFill>
                <a:latin typeface="Museo Sans Cyrl 900"/>
                <a:ea typeface="Roboto"/>
              </a:rPr>
              <a:t>Цифровая платформа МСП.РФ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9" name="Picture 2" descr=""/>
          <p:cNvPicPr/>
          <p:nvPr/>
        </p:nvPicPr>
        <p:blipFill>
          <a:blip r:embed="rId1"/>
          <a:stretch/>
        </p:blipFill>
        <p:spPr>
          <a:xfrm>
            <a:off x="9222840" y="1849680"/>
            <a:ext cx="2178000" cy="2178000"/>
          </a:xfrm>
          <a:prstGeom prst="rect">
            <a:avLst/>
          </a:prstGeom>
          <a:ln w="0">
            <a:noFill/>
          </a:ln>
        </p:spPr>
      </p:pic>
      <p:sp>
        <p:nvSpPr>
          <p:cNvPr id="130" name="Овал 16"/>
          <p:cNvSpPr/>
          <p:nvPr/>
        </p:nvSpPr>
        <p:spPr>
          <a:xfrm>
            <a:off x="463320" y="1874880"/>
            <a:ext cx="117720" cy="117720"/>
          </a:xfrm>
          <a:prstGeom prst="ellipse">
            <a:avLst/>
          </a:prstGeom>
          <a:solidFill>
            <a:srgbClr val="d2543d"/>
          </a:solidFill>
          <a:ln>
            <a:solidFill>
              <a:srgbClr val="e04e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38160" bIns="3816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Aptos"/>
            </a:endParaRPr>
          </a:p>
        </p:txBody>
      </p:sp>
      <p:pic>
        <p:nvPicPr>
          <p:cNvPr id="131" name="Рисунок 1" descr=""/>
          <p:cNvPicPr/>
          <p:nvPr/>
        </p:nvPicPr>
        <p:blipFill>
          <a:blip r:embed="rId2"/>
          <a:stretch/>
        </p:blipFill>
        <p:spPr>
          <a:xfrm>
            <a:off x="10216440" y="176760"/>
            <a:ext cx="1495800" cy="524520"/>
          </a:xfrm>
          <a:prstGeom prst="rect">
            <a:avLst/>
          </a:prstGeom>
          <a:ln w="0">
            <a:noFill/>
          </a:ln>
        </p:spPr>
      </p:pic>
      <p:pic>
        <p:nvPicPr>
          <p:cNvPr id="132" name="Рисунок 3" descr=""/>
          <p:cNvPicPr/>
          <p:nvPr/>
        </p:nvPicPr>
        <p:blipFill>
          <a:blip r:embed="rId3"/>
          <a:stretch/>
        </p:blipFill>
        <p:spPr>
          <a:xfrm>
            <a:off x="8947080" y="163080"/>
            <a:ext cx="1081800" cy="833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Box 2"/>
          <p:cNvSpPr/>
          <p:nvPr/>
        </p:nvSpPr>
        <p:spPr>
          <a:xfrm>
            <a:off x="376560" y="199080"/>
            <a:ext cx="706140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latin typeface="Museo Sans Cyrl 900"/>
              </a:rPr>
              <a:t>Меры поддержки социальных предпринимателей на </a:t>
            </a:r>
            <a:r>
              <a:rPr b="0" lang="ru-RU" sz="2800" spc="-1" strike="noStrike">
                <a:solidFill>
                  <a:srgbClr val="d2543d"/>
                </a:solidFill>
                <a:latin typeface="Museo Sans Cyrl 900"/>
              </a:rPr>
              <a:t>2025 год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TextBox 7"/>
          <p:cNvSpPr/>
          <p:nvPr/>
        </p:nvSpPr>
        <p:spPr>
          <a:xfrm>
            <a:off x="376560" y="1771200"/>
            <a:ext cx="34765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spcBef>
                <a:spcPts val="1001"/>
              </a:spcBef>
            </a:pPr>
            <a:r>
              <a:rPr b="0" lang="ru-RU" sz="2000" spc="-1" strike="noStrike">
                <a:solidFill>
                  <a:srgbClr val="000000"/>
                </a:solidFill>
                <a:latin typeface="Museo Sans Cyrl 700"/>
              </a:rPr>
              <a:t>Наименование услуги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TextBox 8"/>
          <p:cNvSpPr/>
          <p:nvPr/>
        </p:nvSpPr>
        <p:spPr>
          <a:xfrm>
            <a:off x="376560" y="2499480"/>
            <a:ext cx="4316400" cy="388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85840" indent="-285840">
              <a:lnSpc>
                <a:spcPct val="120000"/>
              </a:lnSpc>
              <a:buClr>
                <a:srgbClr val="d2543d"/>
              </a:buClr>
              <a:buSzPct val="120000"/>
              <a:buFont typeface="Wingdings" charset="2"/>
              <a:buChar char=""/>
            </a:pPr>
            <a:r>
              <a:rPr b="0" lang="ru-RU" sz="1600" spc="-1" strike="noStrike">
                <a:solidFill>
                  <a:srgbClr val="000000"/>
                </a:solidFill>
                <a:latin typeface="Aptos"/>
              </a:rPr>
              <a:t>Участие в специализированных выставках на территории РФ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20000"/>
              </a:lnSpc>
              <a:buClr>
                <a:srgbClr val="d2543d"/>
              </a:buClr>
              <a:buSzPct val="120000"/>
              <a:buFont typeface="Wingdings" charset="2"/>
              <a:buChar char=""/>
            </a:pPr>
            <a:r>
              <a:rPr b="0" lang="ru-RU" sz="1600" spc="-1" strike="noStrike">
                <a:solidFill>
                  <a:srgbClr val="000000"/>
                </a:solidFill>
                <a:latin typeface="Aptos"/>
              </a:rPr>
              <a:t>Размещение рекламы на наружных поверхностях (билборды)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20000"/>
              </a:lnSpc>
              <a:buClr>
                <a:srgbClr val="d2543d"/>
              </a:buClr>
              <a:buSzPct val="120000"/>
              <a:buFont typeface="Wingdings" charset="2"/>
              <a:buChar char=""/>
            </a:pPr>
            <a:r>
              <a:rPr b="0" lang="ru-RU" sz="1600" spc="-1" strike="noStrike">
                <a:solidFill>
                  <a:srgbClr val="000000"/>
                </a:solidFill>
                <a:latin typeface="Aptos"/>
              </a:rPr>
              <a:t>Упаковка франшизы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20000"/>
              </a:lnSpc>
              <a:buClr>
                <a:srgbClr val="d2543d"/>
              </a:buClr>
              <a:buSzPct val="120000"/>
              <a:buFont typeface="Wingdings" charset="2"/>
              <a:buChar char=""/>
            </a:pPr>
            <a:r>
              <a:rPr b="0" lang="ru-RU" sz="1600" spc="-1" strike="noStrike">
                <a:solidFill>
                  <a:srgbClr val="000000"/>
                </a:solidFill>
                <a:latin typeface="Aptos"/>
              </a:rPr>
              <a:t>Внедрение </a:t>
            </a:r>
            <a:r>
              <a:rPr b="0" lang="en-US" sz="1600" spc="-1" strike="noStrike">
                <a:solidFill>
                  <a:srgbClr val="000000"/>
                </a:solidFill>
                <a:latin typeface="Aptos"/>
              </a:rPr>
              <a:t>CRM-</a:t>
            </a:r>
            <a:r>
              <a:rPr b="0" lang="ru-RU" sz="1600" spc="-1" strike="noStrike">
                <a:solidFill>
                  <a:srgbClr val="000000"/>
                </a:solidFill>
                <a:latin typeface="Aptos"/>
              </a:rPr>
              <a:t>системы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20000"/>
              </a:lnSpc>
              <a:buClr>
                <a:srgbClr val="d2543d"/>
              </a:buClr>
              <a:buSzPct val="120000"/>
              <a:buFont typeface="Wingdings" charset="2"/>
              <a:buChar char=""/>
            </a:pPr>
            <a:r>
              <a:rPr b="0" lang="ru-RU" sz="1600" spc="-1" strike="noStrike">
                <a:solidFill>
                  <a:srgbClr val="000000"/>
                </a:solidFill>
                <a:latin typeface="Aptos"/>
              </a:rPr>
              <a:t>Изготовление сувенирной продукции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20000"/>
              </a:lnSpc>
              <a:buClr>
                <a:srgbClr val="d2543d"/>
              </a:buClr>
              <a:buSzPct val="120000"/>
              <a:buFont typeface="Wingdings" charset="2"/>
              <a:buChar char=""/>
            </a:pPr>
            <a:r>
              <a:rPr b="0" lang="ru-RU" sz="1600" spc="-1" strike="noStrike">
                <a:solidFill>
                  <a:srgbClr val="000000"/>
                </a:solidFill>
                <a:latin typeface="Aptos"/>
              </a:rPr>
              <a:t>Организация бизнес-миссий </a:t>
            </a:r>
            <a:br>
              <a:rPr sz="1600"/>
            </a:br>
            <a:r>
              <a:rPr b="0" lang="ru-RU" sz="1600" spc="-1" strike="noStrike">
                <a:solidFill>
                  <a:srgbClr val="000000"/>
                </a:solidFill>
                <a:latin typeface="Aptos"/>
              </a:rPr>
              <a:t>социальной направленности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20000"/>
              </a:lnSpc>
              <a:buClr>
                <a:srgbClr val="d2543d"/>
              </a:buClr>
              <a:buSzPct val="120000"/>
              <a:buFont typeface="Wingdings" charset="2"/>
              <a:buChar char=""/>
            </a:pPr>
            <a:r>
              <a:rPr b="0" lang="ru-RU" sz="1600" spc="-1" strike="noStrike">
                <a:solidFill>
                  <a:srgbClr val="000000"/>
                </a:solidFill>
                <a:latin typeface="Aptos"/>
              </a:rPr>
              <a:t>Проведение акселерационного обучения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</a:pP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TextBox 10"/>
          <p:cNvSpPr/>
          <p:nvPr/>
        </p:nvSpPr>
        <p:spPr>
          <a:xfrm>
            <a:off x="6008760" y="2499480"/>
            <a:ext cx="5019120" cy="271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85840" indent="-285840">
              <a:lnSpc>
                <a:spcPct val="120000"/>
              </a:lnSpc>
              <a:buClr>
                <a:srgbClr val="d2543d"/>
              </a:buClr>
              <a:buSzPct val="120000"/>
              <a:buFont typeface="Wingdings" charset="2"/>
              <a:buChar char=""/>
            </a:pPr>
            <a:r>
              <a:rPr b="0" lang="ru-RU" sz="1600" spc="-1" strike="noStrike">
                <a:solidFill>
                  <a:srgbClr val="000000"/>
                </a:solidFill>
                <a:latin typeface="Aptos"/>
              </a:rPr>
              <a:t>Проведение ежегодной выставки </a:t>
            </a:r>
            <a:br>
              <a:rPr sz="1600"/>
            </a:br>
            <a:r>
              <a:rPr b="0" lang="ru-RU" sz="1600" spc="-1" strike="noStrike">
                <a:solidFill>
                  <a:srgbClr val="000000"/>
                </a:solidFill>
                <a:latin typeface="Aptos"/>
              </a:rPr>
              <a:t>социальных проектов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20000"/>
              </a:lnSpc>
              <a:buClr>
                <a:srgbClr val="d2543d"/>
              </a:buClr>
              <a:buSzPct val="120000"/>
              <a:buFont typeface="Wingdings" charset="2"/>
              <a:buChar char=""/>
            </a:pPr>
            <a:r>
              <a:rPr b="0" lang="ru-RU" sz="1600" spc="-1" strike="noStrike">
                <a:solidFill>
                  <a:srgbClr val="000000"/>
                </a:solidFill>
                <a:latin typeface="Apto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Aptos"/>
              </a:rPr>
              <a:t>Проведение обучающих мероприятий (семинаров, программ, вебинаров, конференций, лекций и др.)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20000"/>
              </a:lnSpc>
              <a:buClr>
                <a:srgbClr val="d2543d"/>
              </a:buClr>
              <a:buSzPct val="120000"/>
              <a:buFont typeface="Wingdings" charset="2"/>
              <a:buChar char=""/>
            </a:pPr>
            <a:r>
              <a:rPr b="0" lang="ru-RU" sz="1600" spc="-1" strike="noStrike">
                <a:solidFill>
                  <a:srgbClr val="000000"/>
                </a:solidFill>
                <a:latin typeface="Aptos"/>
              </a:rPr>
              <a:t>Проведение региональных этапов федеральных конкурсов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20000"/>
              </a:lnSpc>
              <a:buClr>
                <a:srgbClr val="d2543d"/>
              </a:buClr>
              <a:buSzPct val="120000"/>
              <a:buFont typeface="Wingdings" charset="2"/>
              <a:buChar char=""/>
            </a:pPr>
            <a:r>
              <a:rPr b="0" lang="ru-RU" sz="1600" spc="-1" strike="noStrike">
                <a:solidFill>
                  <a:srgbClr val="000000"/>
                </a:solidFill>
                <a:latin typeface="Aptos"/>
              </a:rPr>
              <a:t>Повышение квалификации: детская </a:t>
            </a:r>
            <a:br>
              <a:rPr sz="1600"/>
            </a:br>
            <a:r>
              <a:rPr b="0" lang="ru-RU" sz="1600" spc="-1" strike="noStrike">
                <a:solidFill>
                  <a:srgbClr val="000000"/>
                </a:solidFill>
                <a:latin typeface="Aptos"/>
              </a:rPr>
              <a:t>психология, административный персонал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" name="Прямая соединительная линия 26"/>
          <p:cNvCxnSpPr/>
          <p:nvPr/>
        </p:nvCxnSpPr>
        <p:spPr>
          <a:xfrm>
            <a:off x="479160" y="2181240"/>
            <a:ext cx="2757240" cy="360"/>
          </a:xfrm>
          <a:prstGeom prst="straightConnector1">
            <a:avLst/>
          </a:prstGeom>
          <a:ln w="12700">
            <a:solidFill>
              <a:srgbClr val="343434"/>
            </a:solidFill>
          </a:ln>
        </p:spPr>
      </p:cxnSp>
      <p:sp>
        <p:nvSpPr>
          <p:cNvPr id="138" name="TextBox 27"/>
          <p:cNvSpPr/>
          <p:nvPr/>
        </p:nvSpPr>
        <p:spPr>
          <a:xfrm>
            <a:off x="6111360" y="1771200"/>
            <a:ext cx="34765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spcBef>
                <a:spcPts val="1001"/>
              </a:spcBef>
            </a:pPr>
            <a:r>
              <a:rPr b="0" lang="ru-RU" sz="2000" spc="-1" strike="noStrike">
                <a:solidFill>
                  <a:srgbClr val="000000"/>
                </a:solidFill>
                <a:latin typeface="Museo Sans Cyrl 700"/>
              </a:rPr>
              <a:t>Наименование услуги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9" name="Прямая соединительная линия 45"/>
          <p:cNvCxnSpPr/>
          <p:nvPr/>
        </p:nvCxnSpPr>
        <p:spPr>
          <a:xfrm>
            <a:off x="6111360" y="2181240"/>
            <a:ext cx="2757240" cy="360"/>
          </a:xfrm>
          <a:prstGeom prst="straightConnector1">
            <a:avLst/>
          </a:prstGeom>
          <a:ln w="12700">
            <a:solidFill>
              <a:srgbClr val="343434"/>
            </a:solidFill>
          </a:ln>
        </p:spPr>
      </p:cxnSp>
      <p:pic>
        <p:nvPicPr>
          <p:cNvPr id="140" name="Рисунок 1" descr=""/>
          <p:cNvPicPr/>
          <p:nvPr/>
        </p:nvPicPr>
        <p:blipFill>
          <a:blip r:embed="rId1"/>
          <a:stretch/>
        </p:blipFill>
        <p:spPr>
          <a:xfrm>
            <a:off x="10216440" y="176760"/>
            <a:ext cx="1495800" cy="524520"/>
          </a:xfrm>
          <a:prstGeom prst="rect">
            <a:avLst/>
          </a:prstGeom>
          <a:ln w="0">
            <a:noFill/>
          </a:ln>
        </p:spPr>
      </p:pic>
      <p:pic>
        <p:nvPicPr>
          <p:cNvPr id="141" name="Рисунок 3" descr=""/>
          <p:cNvPicPr/>
          <p:nvPr/>
        </p:nvPicPr>
        <p:blipFill>
          <a:blip r:embed="rId2"/>
          <a:stretch/>
        </p:blipFill>
        <p:spPr>
          <a:xfrm>
            <a:off x="8947080" y="163080"/>
            <a:ext cx="1081800" cy="833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>
            <a:alphaModFix amt="20000"/>
          </a:blip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itle 13"/>
          <p:cNvSpPr/>
          <p:nvPr/>
        </p:nvSpPr>
        <p:spPr>
          <a:xfrm>
            <a:off x="1357560" y="1391040"/>
            <a:ext cx="8799480" cy="15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latin typeface="Museo Sans Cyrl 900"/>
                <a:ea typeface="Roboto"/>
              </a:rPr>
              <a:t>КОНТАКТЫ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object 20"/>
          <p:cNvSpPr/>
          <p:nvPr/>
        </p:nvSpPr>
        <p:spPr>
          <a:xfrm>
            <a:off x="348480" y="5785560"/>
            <a:ext cx="3780000" cy="32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6920" bIns="0" anchor="t">
            <a:spAutoFit/>
          </a:bodyPr>
          <a:p>
            <a:pPr marL="16920" algn="ctr">
              <a:lnSpc>
                <a:spcPct val="100000"/>
              </a:lnSpc>
              <a:spcBef>
                <a:spcPts val="133"/>
              </a:spcBef>
            </a:pPr>
            <a:r>
              <a:rPr b="1" lang="ru-RU" sz="2000" spc="-29" strike="noStrike">
                <a:solidFill>
                  <a:srgbClr val="e04e39"/>
                </a:solidFill>
                <a:latin typeface="Museo Sans Cyrl 900"/>
                <a:ea typeface="Roboto"/>
              </a:rPr>
              <a:t>МОЙБИЗНЕСТУЛА.РФ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object 20"/>
          <p:cNvSpPr/>
          <p:nvPr/>
        </p:nvSpPr>
        <p:spPr>
          <a:xfrm>
            <a:off x="4494960" y="5790240"/>
            <a:ext cx="3481920" cy="32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6920" bIns="0" anchor="t">
            <a:spAutoFit/>
          </a:bodyPr>
          <a:p>
            <a:pPr marL="16920" algn="ctr">
              <a:lnSpc>
                <a:spcPct val="100000"/>
              </a:lnSpc>
              <a:spcBef>
                <a:spcPts val="133"/>
              </a:spcBef>
            </a:pPr>
            <a:r>
              <a:rPr b="1" lang="ru-RU" sz="2000" spc="-29" strike="noStrike">
                <a:solidFill>
                  <a:srgbClr val="e04e39"/>
                </a:solidFill>
                <a:latin typeface="Museo Sans Cyrl 900"/>
                <a:ea typeface="Roboto"/>
              </a:rPr>
              <a:t>ТЕЛЕГРАМ-КАНАЛ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object 20"/>
          <p:cNvSpPr/>
          <p:nvPr/>
        </p:nvSpPr>
        <p:spPr>
          <a:xfrm>
            <a:off x="8260560" y="5785560"/>
            <a:ext cx="3481920" cy="32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6920" bIns="0" anchor="t">
            <a:spAutoFit/>
          </a:bodyPr>
          <a:p>
            <a:pPr marL="16920" algn="ctr">
              <a:lnSpc>
                <a:spcPct val="100000"/>
              </a:lnSpc>
              <a:spcBef>
                <a:spcPts val="133"/>
              </a:spcBef>
            </a:pPr>
            <a:r>
              <a:rPr b="1" lang="ru-RU" sz="2000" spc="-29" strike="noStrike">
                <a:solidFill>
                  <a:srgbClr val="e04e39"/>
                </a:solidFill>
                <a:latin typeface="Museo Sans Cyrl 900"/>
                <a:ea typeface="Roboto"/>
              </a:rPr>
              <a:t>ТЕЛЕГРАМ-ЧАТ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Title 13"/>
          <p:cNvSpPr/>
          <p:nvPr/>
        </p:nvSpPr>
        <p:spPr>
          <a:xfrm>
            <a:off x="3156120" y="2392200"/>
            <a:ext cx="5104440" cy="120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e04e39"/>
                </a:solidFill>
                <a:latin typeface="Museo Sans Cyrl 900"/>
                <a:ea typeface="Roboto"/>
              </a:rPr>
              <a:t>8-800-600-777-1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7" name="Picture 2" descr=""/>
          <p:cNvPicPr/>
          <p:nvPr/>
        </p:nvPicPr>
        <p:blipFill>
          <a:blip r:embed="rId2"/>
          <a:stretch/>
        </p:blipFill>
        <p:spPr>
          <a:xfrm>
            <a:off x="1357560" y="3866040"/>
            <a:ext cx="1761840" cy="1761840"/>
          </a:xfrm>
          <a:prstGeom prst="rect">
            <a:avLst/>
          </a:prstGeom>
          <a:ln w="0">
            <a:noFill/>
          </a:ln>
        </p:spPr>
      </p:pic>
      <p:pic>
        <p:nvPicPr>
          <p:cNvPr id="148" name="Picture 4" descr=""/>
          <p:cNvPicPr/>
          <p:nvPr/>
        </p:nvPicPr>
        <p:blipFill>
          <a:blip r:embed="rId3"/>
          <a:stretch/>
        </p:blipFill>
        <p:spPr>
          <a:xfrm>
            <a:off x="5338080" y="3803400"/>
            <a:ext cx="1776600" cy="1776600"/>
          </a:xfrm>
          <a:prstGeom prst="rect">
            <a:avLst/>
          </a:prstGeom>
          <a:ln w="0">
            <a:noFill/>
          </a:ln>
        </p:spPr>
      </p:pic>
      <p:pic>
        <p:nvPicPr>
          <p:cNvPr id="149" name="Picture 6" descr=""/>
          <p:cNvPicPr/>
          <p:nvPr/>
        </p:nvPicPr>
        <p:blipFill>
          <a:blip r:embed="rId4"/>
          <a:stretch/>
        </p:blipFill>
        <p:spPr>
          <a:xfrm>
            <a:off x="9113400" y="3851280"/>
            <a:ext cx="1776600" cy="1776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1272</TotalTime>
  <Application>LibreOffice/7.5.2.1$Linux_X86_64 LibreOffice_project/50$Build-1</Application>
  <AppVersion>15.0000</AppVersion>
  <Words>624</Words>
  <Paragraphs>78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2024-09-08T17:53:22Z</dcterms:created>
  <dc:creator>G5829</dc:creator>
  <dc:description/>
  <dc:language>ru-RU</dc:language>
  <cp:lastModifiedBy>Кандабарова Юлия Андреевна</cp:lastModifiedBy>
  <dcterms:modified xsi:type="dcterms:W3CDTF">2025-03-24T08:15:51Z</dcterms:modified>
  <cp:revision>26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Широкоэкранный</vt:lpwstr>
  </property>
  <property fmtid="{D5CDD505-2E9C-101B-9397-08002B2CF9AE}" pid="4" name="Slides">
    <vt:i4>6</vt:i4>
  </property>
</Properties>
</file>