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1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10.xml.rels" ContentType="application/vnd.openxmlformats-package.relationships+xml"/>
  <Override PartName="/ppt/slides/_rels/slide9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_rels/presentation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diagrams/quickStyle1.xml" ContentType="application/vnd.openxmlformats-officedocument.drawingml.diagramStyle+xml"/>
  <Override PartName="/ppt/diagrams/drawing1.xml" ContentType="application/vnd.ms-office.drawingml.diagramDrawing+xml"/>
  <Override PartName="/ppt/diagrams/data1.xml" ContentType="application/vnd.openxmlformats-officedocument.drawingml.diagramData+xml"/>
  <Override PartName="/ppt/diagrams/drawing2.xml" ContentType="application/vnd.ms-office.drawingml.diagramDrawing+xml"/>
  <Override PartName="/ppt/diagrams/layout2.xml" ContentType="application/vnd.openxmlformats-officedocument.drawingml.diagramLayout+xml"/>
  <Override PartName="/ppt/diagrams/colors2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ppt/media/image6.jpeg" ContentType="image/jpeg"/>
  <Override PartName="/ppt/media/image1.png" ContentType="image/png"/>
  <Override PartName="/ppt/media/image5.png" ContentType="image/png"/>
  <Override PartName="/ppt/media/image3.jpeg" ContentType="image/jpeg"/>
  <Override PartName="/ppt/media/image8.gif" ContentType="image/gif"/>
  <Override PartName="/ppt/media/image10.gif" ContentType="image/gif"/>
  <Override PartName="/ppt/media/image9.gif" ContentType="image/gif"/>
  <Override PartName="/ppt/media/image2.jpeg" ContentType="image/jpeg"/>
  <Override PartName="/ppt/media/image4.png" ContentType="image/png"/>
  <Override PartName="/ppt/media/image7.png" ContentType="image/pn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heme/theme2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presProps" Target="presProps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01F9CB-1AAC-4645-8EB4-3326D4456375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D3833FB-3379-4F63-A145-170CFE29E2EF}">
      <dgm:prSet phldrT="[Текст]" custT="1"/>
      <dgm:spPr/>
      <dgm:t>
        <a:bodyPr/>
        <a:lstStyle/>
        <a:p>
          <a:r>
            <a:rPr lang="ru-RU" sz="1600" b="0" i="0" dirty="0">
              <a:solidFill>
                <a:schemeClr val="tx1"/>
              </a:solidFill>
              <a:effectLst/>
              <a:latin typeface="PT astra serif"/>
            </a:rPr>
            <a:t>инвалиды и лица с ограниченными возможностями здоровья</a:t>
          </a:r>
          <a:endParaRPr lang="ru-RU" sz="1600" dirty="0">
            <a:solidFill>
              <a:schemeClr val="tx1"/>
            </a:solidFill>
            <a:latin typeface="PT astra serif"/>
          </a:endParaRPr>
        </a:p>
      </dgm:t>
    </dgm:pt>
    <dgm:pt modelId="{20A994F2-F715-4BCC-85BF-52B730FB8BE5}" type="parTrans" cxnId="{12E41A70-CCE5-463A-8E40-25E60BDAB4B7}">
      <dgm:prSet/>
      <dgm:spPr/>
      <dgm:t>
        <a:bodyPr/>
        <a:lstStyle/>
        <a:p>
          <a:endParaRPr lang="ru-RU"/>
        </a:p>
      </dgm:t>
    </dgm:pt>
    <dgm:pt modelId="{362071CD-1772-4F82-9BD6-5D82AE756FED}" type="sibTrans" cxnId="{12E41A70-CCE5-463A-8E40-25E60BDAB4B7}">
      <dgm:prSet/>
      <dgm:spPr/>
      <dgm:t>
        <a:bodyPr/>
        <a:lstStyle/>
        <a:p>
          <a:endParaRPr lang="ru-RU"/>
        </a:p>
      </dgm:t>
    </dgm:pt>
    <dgm:pt modelId="{32E6D786-E924-474A-982C-934114AB1E47}">
      <dgm:prSet custT="1"/>
      <dgm:spPr/>
      <dgm:t>
        <a:bodyPr/>
        <a:lstStyle/>
        <a:p>
          <a:r>
            <a:rPr lang="ru-RU" sz="1600" b="0" i="0" dirty="0">
              <a:solidFill>
                <a:schemeClr val="tx1"/>
              </a:solidFill>
              <a:effectLst/>
              <a:latin typeface="PT astra serif"/>
            </a:rPr>
            <a:t>одинокие и (или) многодетные родители, воспитывающие несовершеннолетних детей, в том числе детей-инвалидов</a:t>
          </a:r>
        </a:p>
      </dgm:t>
    </dgm:pt>
    <dgm:pt modelId="{6ADD0D6F-1E1B-4788-ADC7-51264AF0820E}" type="parTrans" cxnId="{FC14128E-FDA2-419A-986A-56317DF988A2}">
      <dgm:prSet/>
      <dgm:spPr/>
      <dgm:t>
        <a:bodyPr/>
        <a:lstStyle/>
        <a:p>
          <a:endParaRPr lang="ru-RU"/>
        </a:p>
      </dgm:t>
    </dgm:pt>
    <dgm:pt modelId="{0902BC0A-CC81-4C48-9140-819327EB0A46}" type="sibTrans" cxnId="{FC14128E-FDA2-419A-986A-56317DF988A2}">
      <dgm:prSet/>
      <dgm:spPr/>
      <dgm:t>
        <a:bodyPr/>
        <a:lstStyle/>
        <a:p>
          <a:endParaRPr lang="ru-RU"/>
        </a:p>
      </dgm:t>
    </dgm:pt>
    <dgm:pt modelId="{4D68745A-F5DF-4872-B3EA-0AD184596D8D}">
      <dgm:prSet custT="1"/>
      <dgm:spPr/>
      <dgm:t>
        <a:bodyPr/>
        <a:lstStyle/>
        <a:p>
          <a:r>
            <a:rPr lang="ru-RU" sz="1600" b="0" i="0" dirty="0">
              <a:solidFill>
                <a:schemeClr val="tx1"/>
              </a:solidFill>
              <a:effectLst/>
              <a:latin typeface="PT astra serif"/>
            </a:rPr>
            <a:t>пенсионеры и граждане предпенсионного возраста (в течение пяти лет до наступления возраста, дающего право на страховую пенсию по старости, в том числе назначаемую досрочно)</a:t>
          </a:r>
        </a:p>
      </dgm:t>
    </dgm:pt>
    <dgm:pt modelId="{A63CB5B0-68A6-4FDE-BE92-3BF06D5F9CD9}" type="parTrans" cxnId="{C4815FF7-B92E-4F92-907F-D3689C4CC7C5}">
      <dgm:prSet/>
      <dgm:spPr/>
      <dgm:t>
        <a:bodyPr/>
        <a:lstStyle/>
        <a:p>
          <a:endParaRPr lang="ru-RU"/>
        </a:p>
      </dgm:t>
    </dgm:pt>
    <dgm:pt modelId="{6D261AFB-7EDE-400D-905B-1CE0B5415096}" type="sibTrans" cxnId="{C4815FF7-B92E-4F92-907F-D3689C4CC7C5}">
      <dgm:prSet/>
      <dgm:spPr/>
      <dgm:t>
        <a:bodyPr/>
        <a:lstStyle/>
        <a:p>
          <a:endParaRPr lang="ru-RU"/>
        </a:p>
      </dgm:t>
    </dgm:pt>
    <dgm:pt modelId="{0D8D166B-7B18-42E2-A9D8-AA051525454D}">
      <dgm:prSet custT="1"/>
      <dgm:spPr/>
      <dgm:t>
        <a:bodyPr/>
        <a:lstStyle/>
        <a:p>
          <a:r>
            <a:rPr lang="ru-RU" sz="1600" b="0" i="0" dirty="0">
              <a:solidFill>
                <a:schemeClr val="tx1"/>
              </a:solidFill>
              <a:effectLst/>
              <a:latin typeface="PT astra serif"/>
            </a:rPr>
            <a:t>выпускники детских домов в возрасте до двадцати трех лет</a:t>
          </a:r>
        </a:p>
      </dgm:t>
    </dgm:pt>
    <dgm:pt modelId="{0D63C47C-C4D1-45E2-BC9A-68BFD164C04B}" type="parTrans" cxnId="{C1E6C0A2-0C9D-48CF-92C2-F7B2A21977A8}">
      <dgm:prSet/>
      <dgm:spPr/>
      <dgm:t>
        <a:bodyPr/>
        <a:lstStyle/>
        <a:p>
          <a:endParaRPr lang="ru-RU"/>
        </a:p>
      </dgm:t>
    </dgm:pt>
    <dgm:pt modelId="{494B1D18-4CA7-4B42-8B47-1794BF535DEA}" type="sibTrans" cxnId="{C1E6C0A2-0C9D-48CF-92C2-F7B2A21977A8}">
      <dgm:prSet/>
      <dgm:spPr/>
      <dgm:t>
        <a:bodyPr/>
        <a:lstStyle/>
        <a:p>
          <a:endParaRPr lang="ru-RU"/>
        </a:p>
      </dgm:t>
    </dgm:pt>
    <dgm:pt modelId="{27445D98-5E32-4D92-BFB7-02202AF9D847}">
      <dgm:prSet custT="1"/>
      <dgm:spPr/>
      <dgm:t>
        <a:bodyPr/>
        <a:lstStyle/>
        <a:p>
          <a:r>
            <a:rPr lang="ru-RU" sz="1600" b="0" i="0" dirty="0">
              <a:solidFill>
                <a:schemeClr val="tx1"/>
              </a:solidFill>
              <a:effectLst/>
              <a:latin typeface="PT astra serif"/>
            </a:rPr>
            <a:t>лица, освобожденные из мест лишения свободы и имеющие неснятую или непогашенную судимость</a:t>
          </a:r>
        </a:p>
      </dgm:t>
    </dgm:pt>
    <dgm:pt modelId="{3EAF4DD9-6C2E-445C-B40E-E0E2371BF53D}" type="parTrans" cxnId="{5698A46F-D0AC-4C73-9526-F8352F44928D}">
      <dgm:prSet/>
      <dgm:spPr/>
      <dgm:t>
        <a:bodyPr/>
        <a:lstStyle/>
        <a:p>
          <a:endParaRPr lang="ru-RU"/>
        </a:p>
      </dgm:t>
    </dgm:pt>
    <dgm:pt modelId="{12A8BEC7-7524-48CC-8DC2-CE2DBF404F20}" type="sibTrans" cxnId="{5698A46F-D0AC-4C73-9526-F8352F44928D}">
      <dgm:prSet/>
      <dgm:spPr/>
      <dgm:t>
        <a:bodyPr/>
        <a:lstStyle/>
        <a:p>
          <a:endParaRPr lang="ru-RU"/>
        </a:p>
      </dgm:t>
    </dgm:pt>
    <dgm:pt modelId="{9DEB25BB-06DC-4B5B-BEDD-9F8EF766FAF8}">
      <dgm:prSet custT="1"/>
      <dgm:spPr/>
      <dgm:t>
        <a:bodyPr/>
        <a:lstStyle/>
        <a:p>
          <a:r>
            <a:rPr lang="ru-RU" sz="1600" b="0" i="0" dirty="0">
              <a:solidFill>
                <a:schemeClr val="tx1"/>
              </a:solidFill>
              <a:effectLst/>
              <a:latin typeface="PT astra serif"/>
            </a:rPr>
            <a:t>беженцы и вынужденные переселенцы</a:t>
          </a:r>
        </a:p>
      </dgm:t>
    </dgm:pt>
    <dgm:pt modelId="{7227234C-091C-4A5D-9F87-80EA6E3E9331}" type="parTrans" cxnId="{D758DA76-1814-4094-B4BA-8E4C1C0556CE}">
      <dgm:prSet/>
      <dgm:spPr/>
      <dgm:t>
        <a:bodyPr/>
        <a:lstStyle/>
        <a:p>
          <a:endParaRPr lang="ru-RU"/>
        </a:p>
      </dgm:t>
    </dgm:pt>
    <dgm:pt modelId="{9F221399-91FB-4FF8-9A4D-2C52E10E5B0B}" type="sibTrans" cxnId="{D758DA76-1814-4094-B4BA-8E4C1C0556CE}">
      <dgm:prSet/>
      <dgm:spPr/>
      <dgm:t>
        <a:bodyPr/>
        <a:lstStyle/>
        <a:p>
          <a:endParaRPr lang="ru-RU"/>
        </a:p>
      </dgm:t>
    </dgm:pt>
    <dgm:pt modelId="{6AA88CDC-BD75-467D-8DE7-19F46B368B11}" type="pres">
      <dgm:prSet presAssocID="{E601F9CB-1AAC-4645-8EB4-3326D4456375}" presName="diagram" presStyleCnt="0">
        <dgm:presLayoutVars>
          <dgm:dir/>
          <dgm:resizeHandles val="exact"/>
        </dgm:presLayoutVars>
      </dgm:prSet>
      <dgm:spPr/>
    </dgm:pt>
    <dgm:pt modelId="{1A518AAC-B8AE-4B37-BFBB-0277C2B8D5D9}" type="pres">
      <dgm:prSet presAssocID="{3D3833FB-3379-4F63-A145-170CFE29E2EF}" presName="node" presStyleLbl="node1" presStyleIdx="0" presStyleCnt="6" custScaleX="113198" custScaleY="75104">
        <dgm:presLayoutVars>
          <dgm:bulletEnabled val="1"/>
        </dgm:presLayoutVars>
      </dgm:prSet>
      <dgm:spPr/>
    </dgm:pt>
    <dgm:pt modelId="{A7124F1E-E426-41FA-B0FF-2CDCED7BABED}" type="pres">
      <dgm:prSet presAssocID="{362071CD-1772-4F82-9BD6-5D82AE756FED}" presName="sibTrans" presStyleCnt="0"/>
      <dgm:spPr/>
    </dgm:pt>
    <dgm:pt modelId="{D1D8D250-61A3-4FBB-BC49-2694630A177A}" type="pres">
      <dgm:prSet presAssocID="{32E6D786-E924-474A-982C-934114AB1E47}" presName="node" presStyleLbl="node1" presStyleIdx="1" presStyleCnt="6" custScaleX="113198" custScaleY="75104">
        <dgm:presLayoutVars>
          <dgm:bulletEnabled val="1"/>
        </dgm:presLayoutVars>
      </dgm:prSet>
      <dgm:spPr/>
    </dgm:pt>
    <dgm:pt modelId="{04598A8E-D979-4032-8723-ED47556E04B2}" type="pres">
      <dgm:prSet presAssocID="{0902BC0A-CC81-4C48-9140-819327EB0A46}" presName="sibTrans" presStyleCnt="0"/>
      <dgm:spPr/>
    </dgm:pt>
    <dgm:pt modelId="{BF8D3D79-3A90-4786-9CED-81200C14A00A}" type="pres">
      <dgm:prSet presAssocID="{4D68745A-F5DF-4872-B3EA-0AD184596D8D}" presName="node" presStyleLbl="node1" presStyleIdx="2" presStyleCnt="6" custScaleX="113198" custScaleY="75104" custLinFactNeighborX="287" custLinFactNeighborY="-2865">
        <dgm:presLayoutVars>
          <dgm:bulletEnabled val="1"/>
        </dgm:presLayoutVars>
      </dgm:prSet>
      <dgm:spPr/>
    </dgm:pt>
    <dgm:pt modelId="{F4658379-D4BE-49F1-A532-74FA479B0A28}" type="pres">
      <dgm:prSet presAssocID="{6D261AFB-7EDE-400D-905B-1CE0B5415096}" presName="sibTrans" presStyleCnt="0"/>
      <dgm:spPr/>
    </dgm:pt>
    <dgm:pt modelId="{64CC4A68-73C4-4CD0-9C52-9264B4DF1101}" type="pres">
      <dgm:prSet presAssocID="{0D8D166B-7B18-42E2-A9D8-AA051525454D}" presName="node" presStyleLbl="node1" presStyleIdx="3" presStyleCnt="6" custScaleX="113198" custScaleY="75104" custLinFactNeighborX="147" custLinFactNeighborY="-4525">
        <dgm:presLayoutVars>
          <dgm:bulletEnabled val="1"/>
        </dgm:presLayoutVars>
      </dgm:prSet>
      <dgm:spPr/>
    </dgm:pt>
    <dgm:pt modelId="{4124764A-CAF3-4994-BA5A-6A51229D8EAB}" type="pres">
      <dgm:prSet presAssocID="{494B1D18-4CA7-4B42-8B47-1794BF535DEA}" presName="sibTrans" presStyleCnt="0"/>
      <dgm:spPr/>
    </dgm:pt>
    <dgm:pt modelId="{F7D7CF69-55A6-4987-9986-F3FC3F25349C}" type="pres">
      <dgm:prSet presAssocID="{27445D98-5E32-4D92-BFB7-02202AF9D847}" presName="node" presStyleLbl="node1" presStyleIdx="4" presStyleCnt="6" custScaleX="113198" custScaleY="75104" custLinFactNeighborX="574" custLinFactNeighborY="-9406">
        <dgm:presLayoutVars>
          <dgm:bulletEnabled val="1"/>
        </dgm:presLayoutVars>
      </dgm:prSet>
      <dgm:spPr/>
    </dgm:pt>
    <dgm:pt modelId="{FEC5747D-EFBC-4CDD-86A8-E61CCA9DAEFF}" type="pres">
      <dgm:prSet presAssocID="{12A8BEC7-7524-48CC-8DC2-CE2DBF404F20}" presName="sibTrans" presStyleCnt="0"/>
      <dgm:spPr/>
    </dgm:pt>
    <dgm:pt modelId="{A8AEE82F-7E9D-4655-8E1B-88D23FF6AE20}" type="pres">
      <dgm:prSet presAssocID="{9DEB25BB-06DC-4B5B-BEDD-9F8EF766FAF8}" presName="node" presStyleLbl="node1" presStyleIdx="5" presStyleCnt="6" custScaleX="113198" custScaleY="75104" custLinFactNeighborX="1446" custLinFactNeighborY="-9479">
        <dgm:presLayoutVars>
          <dgm:bulletEnabled val="1"/>
        </dgm:presLayoutVars>
      </dgm:prSet>
      <dgm:spPr/>
    </dgm:pt>
  </dgm:ptLst>
  <dgm:cxnLst>
    <dgm:cxn modelId="{19426518-3833-4A22-9380-B51FE7313308}" type="presOf" srcId="{9DEB25BB-06DC-4B5B-BEDD-9F8EF766FAF8}" destId="{A8AEE82F-7E9D-4655-8E1B-88D23FF6AE20}" srcOrd="0" destOrd="0" presId="urn:microsoft.com/office/officeart/2005/8/layout/default"/>
    <dgm:cxn modelId="{F8F35746-076F-4068-B033-A79F46529B92}" type="presOf" srcId="{3D3833FB-3379-4F63-A145-170CFE29E2EF}" destId="{1A518AAC-B8AE-4B37-BFBB-0277C2B8D5D9}" srcOrd="0" destOrd="0" presId="urn:microsoft.com/office/officeart/2005/8/layout/default"/>
    <dgm:cxn modelId="{D5382468-F769-422F-A5E7-F628B02F9412}" type="presOf" srcId="{E601F9CB-1AAC-4645-8EB4-3326D4456375}" destId="{6AA88CDC-BD75-467D-8DE7-19F46B368B11}" srcOrd="0" destOrd="0" presId="urn:microsoft.com/office/officeart/2005/8/layout/default"/>
    <dgm:cxn modelId="{950A336C-B825-4D53-9ED8-EC9E428AF109}" type="presOf" srcId="{32E6D786-E924-474A-982C-934114AB1E47}" destId="{D1D8D250-61A3-4FBB-BC49-2694630A177A}" srcOrd="0" destOrd="0" presId="urn:microsoft.com/office/officeart/2005/8/layout/default"/>
    <dgm:cxn modelId="{5698A46F-D0AC-4C73-9526-F8352F44928D}" srcId="{E601F9CB-1AAC-4645-8EB4-3326D4456375}" destId="{27445D98-5E32-4D92-BFB7-02202AF9D847}" srcOrd="4" destOrd="0" parTransId="{3EAF4DD9-6C2E-445C-B40E-E0E2371BF53D}" sibTransId="{12A8BEC7-7524-48CC-8DC2-CE2DBF404F20}"/>
    <dgm:cxn modelId="{12E41A70-CCE5-463A-8E40-25E60BDAB4B7}" srcId="{E601F9CB-1AAC-4645-8EB4-3326D4456375}" destId="{3D3833FB-3379-4F63-A145-170CFE29E2EF}" srcOrd="0" destOrd="0" parTransId="{20A994F2-F715-4BCC-85BF-52B730FB8BE5}" sibTransId="{362071CD-1772-4F82-9BD6-5D82AE756FED}"/>
    <dgm:cxn modelId="{D758DA76-1814-4094-B4BA-8E4C1C0556CE}" srcId="{E601F9CB-1AAC-4645-8EB4-3326D4456375}" destId="{9DEB25BB-06DC-4B5B-BEDD-9F8EF766FAF8}" srcOrd="5" destOrd="0" parTransId="{7227234C-091C-4A5D-9F87-80EA6E3E9331}" sibTransId="{9F221399-91FB-4FF8-9A4D-2C52E10E5B0B}"/>
    <dgm:cxn modelId="{E2195D77-7EF0-417D-BFFE-F13FC065AEA3}" type="presOf" srcId="{4D68745A-F5DF-4872-B3EA-0AD184596D8D}" destId="{BF8D3D79-3A90-4786-9CED-81200C14A00A}" srcOrd="0" destOrd="0" presId="urn:microsoft.com/office/officeart/2005/8/layout/default"/>
    <dgm:cxn modelId="{FC14128E-FDA2-419A-986A-56317DF988A2}" srcId="{E601F9CB-1AAC-4645-8EB4-3326D4456375}" destId="{32E6D786-E924-474A-982C-934114AB1E47}" srcOrd="1" destOrd="0" parTransId="{6ADD0D6F-1E1B-4788-ADC7-51264AF0820E}" sibTransId="{0902BC0A-CC81-4C48-9140-819327EB0A46}"/>
    <dgm:cxn modelId="{C1E6C0A2-0C9D-48CF-92C2-F7B2A21977A8}" srcId="{E601F9CB-1AAC-4645-8EB4-3326D4456375}" destId="{0D8D166B-7B18-42E2-A9D8-AA051525454D}" srcOrd="3" destOrd="0" parTransId="{0D63C47C-C4D1-45E2-BC9A-68BFD164C04B}" sibTransId="{494B1D18-4CA7-4B42-8B47-1794BF535DEA}"/>
    <dgm:cxn modelId="{30FCAEBE-4392-4F5E-A6DB-C7657BFB4FC2}" type="presOf" srcId="{0D8D166B-7B18-42E2-A9D8-AA051525454D}" destId="{64CC4A68-73C4-4CD0-9C52-9264B4DF1101}" srcOrd="0" destOrd="0" presId="urn:microsoft.com/office/officeart/2005/8/layout/default"/>
    <dgm:cxn modelId="{EBA1CBF1-73BC-485A-AC6C-58B91332F2DC}" type="presOf" srcId="{27445D98-5E32-4D92-BFB7-02202AF9D847}" destId="{F7D7CF69-55A6-4987-9986-F3FC3F25349C}" srcOrd="0" destOrd="0" presId="urn:microsoft.com/office/officeart/2005/8/layout/default"/>
    <dgm:cxn modelId="{C4815FF7-B92E-4F92-907F-D3689C4CC7C5}" srcId="{E601F9CB-1AAC-4645-8EB4-3326D4456375}" destId="{4D68745A-F5DF-4872-B3EA-0AD184596D8D}" srcOrd="2" destOrd="0" parTransId="{A63CB5B0-68A6-4FDE-BE92-3BF06D5F9CD9}" sibTransId="{6D261AFB-7EDE-400D-905B-1CE0B5415096}"/>
    <dgm:cxn modelId="{A891FA09-3ECC-4D16-96D7-0BAA1C9AB73E}" type="presParOf" srcId="{6AA88CDC-BD75-467D-8DE7-19F46B368B11}" destId="{1A518AAC-B8AE-4B37-BFBB-0277C2B8D5D9}" srcOrd="0" destOrd="0" presId="urn:microsoft.com/office/officeart/2005/8/layout/default"/>
    <dgm:cxn modelId="{0F869A51-910E-49B5-A955-75A128A2D3CC}" type="presParOf" srcId="{6AA88CDC-BD75-467D-8DE7-19F46B368B11}" destId="{A7124F1E-E426-41FA-B0FF-2CDCED7BABED}" srcOrd="1" destOrd="0" presId="urn:microsoft.com/office/officeart/2005/8/layout/default"/>
    <dgm:cxn modelId="{B2340767-7FE3-4271-9DBB-32ABCAA5DC0C}" type="presParOf" srcId="{6AA88CDC-BD75-467D-8DE7-19F46B368B11}" destId="{D1D8D250-61A3-4FBB-BC49-2694630A177A}" srcOrd="2" destOrd="0" presId="urn:microsoft.com/office/officeart/2005/8/layout/default"/>
    <dgm:cxn modelId="{0CF6EE66-048A-422E-86B1-AE1FE9090FB2}" type="presParOf" srcId="{6AA88CDC-BD75-467D-8DE7-19F46B368B11}" destId="{04598A8E-D979-4032-8723-ED47556E04B2}" srcOrd="3" destOrd="0" presId="urn:microsoft.com/office/officeart/2005/8/layout/default"/>
    <dgm:cxn modelId="{A1BE0C97-05EF-41C6-A090-EB71A862049E}" type="presParOf" srcId="{6AA88CDC-BD75-467D-8DE7-19F46B368B11}" destId="{BF8D3D79-3A90-4786-9CED-81200C14A00A}" srcOrd="4" destOrd="0" presId="urn:microsoft.com/office/officeart/2005/8/layout/default"/>
    <dgm:cxn modelId="{0B03E7BF-4F14-44CE-B2BF-2D25E336B2AF}" type="presParOf" srcId="{6AA88CDC-BD75-467D-8DE7-19F46B368B11}" destId="{F4658379-D4BE-49F1-A532-74FA479B0A28}" srcOrd="5" destOrd="0" presId="urn:microsoft.com/office/officeart/2005/8/layout/default"/>
    <dgm:cxn modelId="{E1130DB1-EFF8-422D-8A3D-116CC924A47E}" type="presParOf" srcId="{6AA88CDC-BD75-467D-8DE7-19F46B368B11}" destId="{64CC4A68-73C4-4CD0-9C52-9264B4DF1101}" srcOrd="6" destOrd="0" presId="urn:microsoft.com/office/officeart/2005/8/layout/default"/>
    <dgm:cxn modelId="{33E63A0D-9738-4A46-915B-E3D185D3B9B2}" type="presParOf" srcId="{6AA88CDC-BD75-467D-8DE7-19F46B368B11}" destId="{4124764A-CAF3-4994-BA5A-6A51229D8EAB}" srcOrd="7" destOrd="0" presId="urn:microsoft.com/office/officeart/2005/8/layout/default"/>
    <dgm:cxn modelId="{FAA4F805-A1AB-456A-8ED4-EF16D7012B6B}" type="presParOf" srcId="{6AA88CDC-BD75-467D-8DE7-19F46B368B11}" destId="{F7D7CF69-55A6-4987-9986-F3FC3F25349C}" srcOrd="8" destOrd="0" presId="urn:microsoft.com/office/officeart/2005/8/layout/default"/>
    <dgm:cxn modelId="{9C501EB7-09DB-473A-99A5-EED6DED1CAB6}" type="presParOf" srcId="{6AA88CDC-BD75-467D-8DE7-19F46B368B11}" destId="{FEC5747D-EFBC-4CDD-86A8-E61CCA9DAEFF}" srcOrd="9" destOrd="0" presId="urn:microsoft.com/office/officeart/2005/8/layout/default"/>
    <dgm:cxn modelId="{BC1E45AB-3F4D-42EE-A985-762D28BDD194}" type="presParOf" srcId="{6AA88CDC-BD75-467D-8DE7-19F46B368B11}" destId="{A8AEE82F-7E9D-4655-8E1B-88D23FF6AE2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01F9CB-1AAC-4645-8EB4-3326D4456375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D68745A-F5DF-4872-B3EA-0AD184596D8D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dirty="0">
              <a:solidFill>
                <a:schemeClr val="tx1"/>
              </a:solidFill>
              <a:effectLst/>
              <a:latin typeface="PT astra serif"/>
            </a:rPr>
            <a:t>граждане, признанные нуждающимися в социальном обслуживании</a:t>
          </a:r>
        </a:p>
        <a:p>
          <a:pPr marL="0"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b="0" i="0" dirty="0">
            <a:solidFill>
              <a:schemeClr val="tx1"/>
            </a:solidFill>
            <a:effectLst/>
            <a:latin typeface="PT Sans"/>
          </a:endParaRPr>
        </a:p>
      </dgm:t>
    </dgm:pt>
    <dgm:pt modelId="{A63CB5B0-68A6-4FDE-BE92-3BF06D5F9CD9}" type="parTrans" cxnId="{C4815FF7-B92E-4F92-907F-D3689C4CC7C5}">
      <dgm:prSet/>
      <dgm:spPr/>
      <dgm:t>
        <a:bodyPr/>
        <a:lstStyle/>
        <a:p>
          <a:endParaRPr lang="ru-RU"/>
        </a:p>
      </dgm:t>
    </dgm:pt>
    <dgm:pt modelId="{6D261AFB-7EDE-400D-905B-1CE0B5415096}" type="sibTrans" cxnId="{C4815FF7-B92E-4F92-907F-D3689C4CC7C5}">
      <dgm:prSet/>
      <dgm:spPr/>
      <dgm:t>
        <a:bodyPr/>
        <a:lstStyle/>
        <a:p>
          <a:endParaRPr lang="ru-RU"/>
        </a:p>
      </dgm:t>
    </dgm:pt>
    <dgm:pt modelId="{32E6D786-E924-474A-982C-934114AB1E47}">
      <dgm:prSet custT="1"/>
      <dgm:spPr/>
      <dgm:t>
        <a:bodyPr/>
        <a:lstStyle/>
        <a:p>
          <a:r>
            <a:rPr lang="ru-RU" sz="1600" b="0" i="0" dirty="0">
              <a:solidFill>
                <a:schemeClr val="tx1"/>
              </a:solidFill>
              <a:effectLst/>
              <a:latin typeface="PT astra serif"/>
            </a:rPr>
            <a:t>лица без определенного места жительства и занятий</a:t>
          </a:r>
        </a:p>
        <a:p>
          <a:endParaRPr lang="ru-RU" sz="1800" b="0" i="0" dirty="0">
            <a:solidFill>
              <a:schemeClr val="tx1"/>
            </a:solidFill>
            <a:effectLst/>
            <a:latin typeface="PT Sans"/>
          </a:endParaRPr>
        </a:p>
      </dgm:t>
    </dgm:pt>
    <dgm:pt modelId="{0902BC0A-CC81-4C48-9140-819327EB0A46}" type="sibTrans" cxnId="{FC14128E-FDA2-419A-986A-56317DF988A2}">
      <dgm:prSet/>
      <dgm:spPr/>
      <dgm:t>
        <a:bodyPr/>
        <a:lstStyle/>
        <a:p>
          <a:endParaRPr lang="ru-RU"/>
        </a:p>
      </dgm:t>
    </dgm:pt>
    <dgm:pt modelId="{6ADD0D6F-1E1B-4788-ADC7-51264AF0820E}" type="parTrans" cxnId="{FC14128E-FDA2-419A-986A-56317DF988A2}">
      <dgm:prSet/>
      <dgm:spPr/>
      <dgm:t>
        <a:bodyPr/>
        <a:lstStyle/>
        <a:p>
          <a:endParaRPr lang="ru-RU"/>
        </a:p>
      </dgm:t>
    </dgm:pt>
    <dgm:pt modelId="{3D3833FB-3379-4F63-A145-170CFE29E2EF}">
      <dgm:prSet phldrT="[Текст]" custT="1"/>
      <dgm:spPr/>
      <dgm:t>
        <a:bodyPr/>
        <a:lstStyle/>
        <a:p>
          <a:r>
            <a:rPr lang="ru-RU" sz="1600" b="0" i="0" dirty="0">
              <a:solidFill>
                <a:schemeClr val="tx1"/>
              </a:solidFill>
              <a:effectLst/>
              <a:latin typeface="PT astra serif"/>
            </a:rPr>
            <a:t>малоимущие граждане</a:t>
          </a:r>
        </a:p>
        <a:p>
          <a:endParaRPr lang="ru-RU" sz="1800" dirty="0">
            <a:solidFill>
              <a:schemeClr val="tx1"/>
            </a:solidFill>
          </a:endParaRPr>
        </a:p>
      </dgm:t>
    </dgm:pt>
    <dgm:pt modelId="{362071CD-1772-4F82-9BD6-5D82AE756FED}" type="sibTrans" cxnId="{12E41A70-CCE5-463A-8E40-25E60BDAB4B7}">
      <dgm:prSet/>
      <dgm:spPr/>
      <dgm:t>
        <a:bodyPr/>
        <a:lstStyle/>
        <a:p>
          <a:endParaRPr lang="ru-RU"/>
        </a:p>
      </dgm:t>
    </dgm:pt>
    <dgm:pt modelId="{20A994F2-F715-4BCC-85BF-52B730FB8BE5}" type="parTrans" cxnId="{12E41A70-CCE5-463A-8E40-25E60BDAB4B7}">
      <dgm:prSet/>
      <dgm:spPr/>
      <dgm:t>
        <a:bodyPr/>
        <a:lstStyle/>
        <a:p>
          <a:endParaRPr lang="ru-RU"/>
        </a:p>
      </dgm:t>
    </dgm:pt>
    <dgm:pt modelId="{0D8D166B-7B18-42E2-A9D8-AA051525454D}">
      <dgm:prSet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0" i="0" dirty="0">
              <a:solidFill>
                <a:schemeClr val="tx1"/>
              </a:solidFill>
              <a:effectLst/>
              <a:latin typeface="PT astra serif"/>
            </a:rPr>
            <a:t>лица, проходившие военную службу, службу в органах внутренних дел, Государственной противопожарной службе, учреждениях и органах уголовно-исполнительной системы, войсках национальной гвардии РФ, органах принудительного исполнения РФ и принимавшие участие в СВО</a:t>
          </a:r>
        </a:p>
      </dgm:t>
    </dgm:pt>
    <dgm:pt modelId="{494B1D18-4CA7-4B42-8B47-1794BF535DEA}" type="sibTrans" cxnId="{C1E6C0A2-0C9D-48CF-92C2-F7B2A21977A8}">
      <dgm:prSet/>
      <dgm:spPr/>
      <dgm:t>
        <a:bodyPr/>
        <a:lstStyle/>
        <a:p>
          <a:endParaRPr lang="ru-RU"/>
        </a:p>
      </dgm:t>
    </dgm:pt>
    <dgm:pt modelId="{0D63C47C-C4D1-45E2-BC9A-68BFD164C04B}" type="parTrans" cxnId="{C1E6C0A2-0C9D-48CF-92C2-F7B2A21977A8}">
      <dgm:prSet/>
      <dgm:spPr/>
      <dgm:t>
        <a:bodyPr/>
        <a:lstStyle/>
        <a:p>
          <a:endParaRPr lang="ru-RU"/>
        </a:p>
      </dgm:t>
    </dgm:pt>
    <dgm:pt modelId="{00DED56F-0023-46CA-BB63-EA100734F425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dirty="0">
              <a:solidFill>
                <a:schemeClr val="tx1"/>
              </a:solidFill>
              <a:effectLst/>
              <a:latin typeface="PT astra serif"/>
            </a:rPr>
            <a:t>ветераны боевых действий</a:t>
          </a:r>
        </a:p>
        <a:p>
          <a:pPr marL="0"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b="0" i="0" dirty="0">
            <a:solidFill>
              <a:schemeClr val="tx1"/>
            </a:solidFill>
            <a:effectLst/>
            <a:latin typeface="PT Sans"/>
          </a:endParaRPr>
        </a:p>
      </dgm:t>
    </dgm:pt>
    <dgm:pt modelId="{531BCD05-C1D2-47BB-AC3C-94EA0717969E}" type="parTrans" cxnId="{04D162B8-0384-4E30-BB9D-BAC558F0DA91}">
      <dgm:prSet/>
      <dgm:spPr/>
      <dgm:t>
        <a:bodyPr/>
        <a:lstStyle/>
        <a:p>
          <a:endParaRPr lang="ru-RU"/>
        </a:p>
      </dgm:t>
    </dgm:pt>
    <dgm:pt modelId="{1A4F4878-152E-481C-B9CE-295AA058E5F0}" type="sibTrans" cxnId="{04D162B8-0384-4E30-BB9D-BAC558F0DA91}">
      <dgm:prSet/>
      <dgm:spPr/>
      <dgm:t>
        <a:bodyPr/>
        <a:lstStyle/>
        <a:p>
          <a:endParaRPr lang="ru-RU"/>
        </a:p>
      </dgm:t>
    </dgm:pt>
    <dgm:pt modelId="{6AA88CDC-BD75-467D-8DE7-19F46B368B11}" type="pres">
      <dgm:prSet presAssocID="{E601F9CB-1AAC-4645-8EB4-3326D4456375}" presName="diagram" presStyleCnt="0">
        <dgm:presLayoutVars>
          <dgm:dir/>
          <dgm:resizeHandles val="exact"/>
        </dgm:presLayoutVars>
      </dgm:prSet>
      <dgm:spPr/>
    </dgm:pt>
    <dgm:pt modelId="{1A518AAC-B8AE-4B37-BFBB-0277C2B8D5D9}" type="pres">
      <dgm:prSet presAssocID="{3D3833FB-3379-4F63-A145-170CFE29E2EF}" presName="node" presStyleLbl="node1" presStyleIdx="0" presStyleCnt="5" custScaleX="113198" custScaleY="75104" custLinFactNeighborX="-1534">
        <dgm:presLayoutVars>
          <dgm:bulletEnabled val="1"/>
        </dgm:presLayoutVars>
      </dgm:prSet>
      <dgm:spPr/>
    </dgm:pt>
    <dgm:pt modelId="{A7124F1E-E426-41FA-B0FF-2CDCED7BABED}" type="pres">
      <dgm:prSet presAssocID="{362071CD-1772-4F82-9BD6-5D82AE756FED}" presName="sibTrans" presStyleCnt="0"/>
      <dgm:spPr/>
    </dgm:pt>
    <dgm:pt modelId="{D1D8D250-61A3-4FBB-BC49-2694630A177A}" type="pres">
      <dgm:prSet presAssocID="{32E6D786-E924-474A-982C-934114AB1E47}" presName="node" presStyleLbl="node1" presStyleIdx="1" presStyleCnt="5" custScaleX="113198" custScaleY="75104">
        <dgm:presLayoutVars>
          <dgm:bulletEnabled val="1"/>
        </dgm:presLayoutVars>
      </dgm:prSet>
      <dgm:spPr/>
    </dgm:pt>
    <dgm:pt modelId="{04598A8E-D979-4032-8723-ED47556E04B2}" type="pres">
      <dgm:prSet presAssocID="{0902BC0A-CC81-4C48-9140-819327EB0A46}" presName="sibTrans" presStyleCnt="0"/>
      <dgm:spPr/>
    </dgm:pt>
    <dgm:pt modelId="{BF8D3D79-3A90-4786-9CED-81200C14A00A}" type="pres">
      <dgm:prSet presAssocID="{4D68745A-F5DF-4872-B3EA-0AD184596D8D}" presName="node" presStyleLbl="node1" presStyleIdx="2" presStyleCnt="5" custScaleX="113198" custScaleY="75104">
        <dgm:presLayoutVars>
          <dgm:bulletEnabled val="1"/>
        </dgm:presLayoutVars>
      </dgm:prSet>
      <dgm:spPr/>
    </dgm:pt>
    <dgm:pt modelId="{F4658379-D4BE-49F1-A532-74FA479B0A28}" type="pres">
      <dgm:prSet presAssocID="{6D261AFB-7EDE-400D-905B-1CE0B5415096}" presName="sibTrans" presStyleCnt="0"/>
      <dgm:spPr/>
    </dgm:pt>
    <dgm:pt modelId="{042C9722-9AB8-4F0B-A717-CCB5B39BADC5}" type="pres">
      <dgm:prSet presAssocID="{00DED56F-0023-46CA-BB63-EA100734F425}" presName="node" presStyleLbl="node1" presStyleIdx="3" presStyleCnt="5" custScaleX="124163" custScaleY="101326" custLinFactNeighborX="-7626" custLinFactNeighborY="2188">
        <dgm:presLayoutVars>
          <dgm:bulletEnabled val="1"/>
        </dgm:presLayoutVars>
      </dgm:prSet>
      <dgm:spPr/>
    </dgm:pt>
    <dgm:pt modelId="{F25E5BD2-DA6A-4144-899F-0EE9F71E9B02}" type="pres">
      <dgm:prSet presAssocID="{1A4F4878-152E-481C-B9CE-295AA058E5F0}" presName="sibTrans" presStyleCnt="0"/>
      <dgm:spPr/>
    </dgm:pt>
    <dgm:pt modelId="{64CC4A68-73C4-4CD0-9C52-9264B4DF1101}" type="pres">
      <dgm:prSet presAssocID="{0D8D166B-7B18-42E2-A9D8-AA051525454D}" presName="node" presStyleLbl="node1" presStyleIdx="4" presStyleCnt="5" custScaleX="118425" custScaleY="100885" custLinFactNeighborX="-308" custLinFactNeighborY="2212">
        <dgm:presLayoutVars>
          <dgm:bulletEnabled val="1"/>
        </dgm:presLayoutVars>
      </dgm:prSet>
      <dgm:spPr/>
    </dgm:pt>
  </dgm:ptLst>
  <dgm:cxnLst>
    <dgm:cxn modelId="{30086C5F-49F9-49E9-AAB8-ABE56B243E9F}" type="presOf" srcId="{00DED56F-0023-46CA-BB63-EA100734F425}" destId="{042C9722-9AB8-4F0B-A717-CCB5B39BADC5}" srcOrd="0" destOrd="0" presId="urn:microsoft.com/office/officeart/2005/8/layout/default"/>
    <dgm:cxn modelId="{F8F35746-076F-4068-B033-A79F46529B92}" type="presOf" srcId="{3D3833FB-3379-4F63-A145-170CFE29E2EF}" destId="{1A518AAC-B8AE-4B37-BFBB-0277C2B8D5D9}" srcOrd="0" destOrd="0" presId="urn:microsoft.com/office/officeart/2005/8/layout/default"/>
    <dgm:cxn modelId="{D5382468-F769-422F-A5E7-F628B02F9412}" type="presOf" srcId="{E601F9CB-1AAC-4645-8EB4-3326D4456375}" destId="{6AA88CDC-BD75-467D-8DE7-19F46B368B11}" srcOrd="0" destOrd="0" presId="urn:microsoft.com/office/officeart/2005/8/layout/default"/>
    <dgm:cxn modelId="{950A336C-B825-4D53-9ED8-EC9E428AF109}" type="presOf" srcId="{32E6D786-E924-474A-982C-934114AB1E47}" destId="{D1D8D250-61A3-4FBB-BC49-2694630A177A}" srcOrd="0" destOrd="0" presId="urn:microsoft.com/office/officeart/2005/8/layout/default"/>
    <dgm:cxn modelId="{12E41A70-CCE5-463A-8E40-25E60BDAB4B7}" srcId="{E601F9CB-1AAC-4645-8EB4-3326D4456375}" destId="{3D3833FB-3379-4F63-A145-170CFE29E2EF}" srcOrd="0" destOrd="0" parTransId="{20A994F2-F715-4BCC-85BF-52B730FB8BE5}" sibTransId="{362071CD-1772-4F82-9BD6-5D82AE756FED}"/>
    <dgm:cxn modelId="{E2195D77-7EF0-417D-BFFE-F13FC065AEA3}" type="presOf" srcId="{4D68745A-F5DF-4872-B3EA-0AD184596D8D}" destId="{BF8D3D79-3A90-4786-9CED-81200C14A00A}" srcOrd="0" destOrd="0" presId="urn:microsoft.com/office/officeart/2005/8/layout/default"/>
    <dgm:cxn modelId="{FC14128E-FDA2-419A-986A-56317DF988A2}" srcId="{E601F9CB-1AAC-4645-8EB4-3326D4456375}" destId="{32E6D786-E924-474A-982C-934114AB1E47}" srcOrd="1" destOrd="0" parTransId="{6ADD0D6F-1E1B-4788-ADC7-51264AF0820E}" sibTransId="{0902BC0A-CC81-4C48-9140-819327EB0A46}"/>
    <dgm:cxn modelId="{C1E6C0A2-0C9D-48CF-92C2-F7B2A21977A8}" srcId="{E601F9CB-1AAC-4645-8EB4-3326D4456375}" destId="{0D8D166B-7B18-42E2-A9D8-AA051525454D}" srcOrd="4" destOrd="0" parTransId="{0D63C47C-C4D1-45E2-BC9A-68BFD164C04B}" sibTransId="{494B1D18-4CA7-4B42-8B47-1794BF535DEA}"/>
    <dgm:cxn modelId="{04D162B8-0384-4E30-BB9D-BAC558F0DA91}" srcId="{E601F9CB-1AAC-4645-8EB4-3326D4456375}" destId="{00DED56F-0023-46CA-BB63-EA100734F425}" srcOrd="3" destOrd="0" parTransId="{531BCD05-C1D2-47BB-AC3C-94EA0717969E}" sibTransId="{1A4F4878-152E-481C-B9CE-295AA058E5F0}"/>
    <dgm:cxn modelId="{30FCAEBE-4392-4F5E-A6DB-C7657BFB4FC2}" type="presOf" srcId="{0D8D166B-7B18-42E2-A9D8-AA051525454D}" destId="{64CC4A68-73C4-4CD0-9C52-9264B4DF1101}" srcOrd="0" destOrd="0" presId="urn:microsoft.com/office/officeart/2005/8/layout/default"/>
    <dgm:cxn modelId="{C4815FF7-B92E-4F92-907F-D3689C4CC7C5}" srcId="{E601F9CB-1AAC-4645-8EB4-3326D4456375}" destId="{4D68745A-F5DF-4872-B3EA-0AD184596D8D}" srcOrd="2" destOrd="0" parTransId="{A63CB5B0-68A6-4FDE-BE92-3BF06D5F9CD9}" sibTransId="{6D261AFB-7EDE-400D-905B-1CE0B5415096}"/>
    <dgm:cxn modelId="{A891FA09-3ECC-4D16-96D7-0BAA1C9AB73E}" type="presParOf" srcId="{6AA88CDC-BD75-467D-8DE7-19F46B368B11}" destId="{1A518AAC-B8AE-4B37-BFBB-0277C2B8D5D9}" srcOrd="0" destOrd="0" presId="urn:microsoft.com/office/officeart/2005/8/layout/default"/>
    <dgm:cxn modelId="{0F869A51-910E-49B5-A955-75A128A2D3CC}" type="presParOf" srcId="{6AA88CDC-BD75-467D-8DE7-19F46B368B11}" destId="{A7124F1E-E426-41FA-B0FF-2CDCED7BABED}" srcOrd="1" destOrd="0" presId="urn:microsoft.com/office/officeart/2005/8/layout/default"/>
    <dgm:cxn modelId="{B2340767-7FE3-4271-9DBB-32ABCAA5DC0C}" type="presParOf" srcId="{6AA88CDC-BD75-467D-8DE7-19F46B368B11}" destId="{D1D8D250-61A3-4FBB-BC49-2694630A177A}" srcOrd="2" destOrd="0" presId="urn:microsoft.com/office/officeart/2005/8/layout/default"/>
    <dgm:cxn modelId="{0CF6EE66-048A-422E-86B1-AE1FE9090FB2}" type="presParOf" srcId="{6AA88CDC-BD75-467D-8DE7-19F46B368B11}" destId="{04598A8E-D979-4032-8723-ED47556E04B2}" srcOrd="3" destOrd="0" presId="urn:microsoft.com/office/officeart/2005/8/layout/default"/>
    <dgm:cxn modelId="{A1BE0C97-05EF-41C6-A090-EB71A862049E}" type="presParOf" srcId="{6AA88CDC-BD75-467D-8DE7-19F46B368B11}" destId="{BF8D3D79-3A90-4786-9CED-81200C14A00A}" srcOrd="4" destOrd="0" presId="urn:microsoft.com/office/officeart/2005/8/layout/default"/>
    <dgm:cxn modelId="{0B03E7BF-4F14-44CE-B2BF-2D25E336B2AF}" type="presParOf" srcId="{6AA88CDC-BD75-467D-8DE7-19F46B368B11}" destId="{F4658379-D4BE-49F1-A532-74FA479B0A28}" srcOrd="5" destOrd="0" presId="urn:microsoft.com/office/officeart/2005/8/layout/default"/>
    <dgm:cxn modelId="{DAEB1DF1-3388-4900-8CFF-E77D803D9355}" type="presParOf" srcId="{6AA88CDC-BD75-467D-8DE7-19F46B368B11}" destId="{042C9722-9AB8-4F0B-A717-CCB5B39BADC5}" srcOrd="6" destOrd="0" presId="urn:microsoft.com/office/officeart/2005/8/layout/default"/>
    <dgm:cxn modelId="{C77A7EF9-827E-429B-9F40-14CADBAEB5E3}" type="presParOf" srcId="{6AA88CDC-BD75-467D-8DE7-19F46B368B11}" destId="{F25E5BD2-DA6A-4144-899F-0EE9F71E9B02}" srcOrd="7" destOrd="0" presId="urn:microsoft.com/office/officeart/2005/8/layout/default"/>
    <dgm:cxn modelId="{E1130DB1-EFF8-422D-8A3D-116CC924A47E}" type="presParOf" srcId="{6AA88CDC-BD75-467D-8DE7-19F46B368B11}" destId="{64CC4A68-73C4-4CD0-9C52-9264B4DF110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518AAC-B8AE-4B37-BFBB-0277C2B8D5D9}">
      <dsp:nvSpPr>
        <dsp:cNvPr id="0" name=""/>
        <dsp:cNvSpPr/>
      </dsp:nvSpPr>
      <dsp:spPr>
        <a:xfrm>
          <a:off x="1827044" y="2689"/>
          <a:ext cx="3507488" cy="13962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solidFill>
                <a:schemeClr val="tx1"/>
              </a:solidFill>
              <a:effectLst/>
              <a:latin typeface="PT astra serif"/>
            </a:rPr>
            <a:t>инвалиды и лица с ограниченными возможностями здоровья</a:t>
          </a:r>
          <a:endParaRPr lang="ru-RU" sz="1600" kern="1200" dirty="0">
            <a:solidFill>
              <a:schemeClr val="tx1"/>
            </a:solidFill>
            <a:latin typeface="PT astra serif"/>
          </a:endParaRPr>
        </a:p>
      </dsp:txBody>
      <dsp:txXfrm>
        <a:off x="1827044" y="2689"/>
        <a:ext cx="3507488" cy="1396277"/>
      </dsp:txXfrm>
    </dsp:sp>
    <dsp:sp modelId="{D1D8D250-61A3-4FBB-BC49-2694630A177A}">
      <dsp:nvSpPr>
        <dsp:cNvPr id="0" name=""/>
        <dsp:cNvSpPr/>
      </dsp:nvSpPr>
      <dsp:spPr>
        <a:xfrm>
          <a:off x="5644387" y="2689"/>
          <a:ext cx="3507488" cy="1396277"/>
        </a:xfrm>
        <a:prstGeom prst="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solidFill>
                <a:schemeClr val="tx1"/>
              </a:solidFill>
              <a:effectLst/>
              <a:latin typeface="PT astra serif"/>
            </a:rPr>
            <a:t>одинокие и (или) многодетные родители, воспитывающие несовершеннолетних детей, в том числе детей-инвалидов</a:t>
          </a:r>
        </a:p>
      </dsp:txBody>
      <dsp:txXfrm>
        <a:off x="5644387" y="2689"/>
        <a:ext cx="3507488" cy="1396277"/>
      </dsp:txXfrm>
    </dsp:sp>
    <dsp:sp modelId="{BF8D3D79-3A90-4786-9CED-81200C14A00A}">
      <dsp:nvSpPr>
        <dsp:cNvPr id="0" name=""/>
        <dsp:cNvSpPr/>
      </dsp:nvSpPr>
      <dsp:spPr>
        <a:xfrm>
          <a:off x="1835937" y="1655557"/>
          <a:ext cx="3507488" cy="1396277"/>
        </a:xfrm>
        <a:prstGeom prst="rect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solidFill>
                <a:schemeClr val="tx1"/>
              </a:solidFill>
              <a:effectLst/>
              <a:latin typeface="PT astra serif"/>
            </a:rPr>
            <a:t>пенсионеры и граждане предпенсионного возраста (в течение пяти лет до наступления возраста, дающего право на страховую пенсию по старости, в том числе назначаемую досрочно)</a:t>
          </a:r>
        </a:p>
      </dsp:txBody>
      <dsp:txXfrm>
        <a:off x="1835937" y="1655557"/>
        <a:ext cx="3507488" cy="1396277"/>
      </dsp:txXfrm>
    </dsp:sp>
    <dsp:sp modelId="{64CC4A68-73C4-4CD0-9C52-9264B4DF1101}">
      <dsp:nvSpPr>
        <dsp:cNvPr id="0" name=""/>
        <dsp:cNvSpPr/>
      </dsp:nvSpPr>
      <dsp:spPr>
        <a:xfrm>
          <a:off x="5648942" y="1624695"/>
          <a:ext cx="3507488" cy="1396277"/>
        </a:xfrm>
        <a:prstGeom prst="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solidFill>
                <a:schemeClr val="tx1"/>
              </a:solidFill>
              <a:effectLst/>
              <a:latin typeface="PT astra serif"/>
            </a:rPr>
            <a:t>выпускники детских домов в возрасте до двадцати трех лет</a:t>
          </a:r>
        </a:p>
      </dsp:txBody>
      <dsp:txXfrm>
        <a:off x="5648942" y="1624695"/>
        <a:ext cx="3507488" cy="1396277"/>
      </dsp:txXfrm>
    </dsp:sp>
    <dsp:sp modelId="{F7D7CF69-55A6-4987-9986-F3FC3F25349C}">
      <dsp:nvSpPr>
        <dsp:cNvPr id="0" name=""/>
        <dsp:cNvSpPr/>
      </dsp:nvSpPr>
      <dsp:spPr>
        <a:xfrm>
          <a:off x="1844829" y="3240083"/>
          <a:ext cx="3507488" cy="1396277"/>
        </a:xfrm>
        <a:prstGeom prst="rect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solidFill>
                <a:schemeClr val="tx1"/>
              </a:solidFill>
              <a:effectLst/>
              <a:latin typeface="PT astra serif"/>
            </a:rPr>
            <a:t>лица, освобожденные из мест лишения свободы и имеющие неснятую или непогашенную судимость</a:t>
          </a:r>
        </a:p>
      </dsp:txBody>
      <dsp:txXfrm>
        <a:off x="1844829" y="3240083"/>
        <a:ext cx="3507488" cy="1396277"/>
      </dsp:txXfrm>
    </dsp:sp>
    <dsp:sp modelId="{A8AEE82F-7E9D-4655-8E1B-88D23FF6AE20}">
      <dsp:nvSpPr>
        <dsp:cNvPr id="0" name=""/>
        <dsp:cNvSpPr/>
      </dsp:nvSpPr>
      <dsp:spPr>
        <a:xfrm>
          <a:off x="5689192" y="3238726"/>
          <a:ext cx="3507488" cy="1396277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solidFill>
                <a:schemeClr val="tx1"/>
              </a:solidFill>
              <a:effectLst/>
              <a:latin typeface="PT astra serif"/>
            </a:rPr>
            <a:t>беженцы и вынужденные переселенцы</a:t>
          </a:r>
        </a:p>
      </dsp:txBody>
      <dsp:txXfrm>
        <a:off x="5689192" y="3238726"/>
        <a:ext cx="3507488" cy="13962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518AAC-B8AE-4B37-BFBB-0277C2B8D5D9}">
      <dsp:nvSpPr>
        <dsp:cNvPr id="0" name=""/>
        <dsp:cNvSpPr/>
      </dsp:nvSpPr>
      <dsp:spPr>
        <a:xfrm>
          <a:off x="0" y="794042"/>
          <a:ext cx="3275231" cy="130381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solidFill>
                <a:schemeClr val="tx1"/>
              </a:solidFill>
              <a:effectLst/>
              <a:latin typeface="PT astra serif"/>
            </a:rPr>
            <a:t>малоимущие граждане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>
            <a:solidFill>
              <a:schemeClr val="tx1"/>
            </a:solidFill>
          </a:endParaRPr>
        </a:p>
      </dsp:txBody>
      <dsp:txXfrm>
        <a:off x="0" y="794042"/>
        <a:ext cx="3275231" cy="1303819"/>
      </dsp:txXfrm>
    </dsp:sp>
    <dsp:sp modelId="{D1D8D250-61A3-4FBB-BC49-2694630A177A}">
      <dsp:nvSpPr>
        <dsp:cNvPr id="0" name=""/>
        <dsp:cNvSpPr/>
      </dsp:nvSpPr>
      <dsp:spPr>
        <a:xfrm>
          <a:off x="3569424" y="794042"/>
          <a:ext cx="3275231" cy="1303819"/>
        </a:xfrm>
        <a:prstGeom prst="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solidFill>
                <a:schemeClr val="tx1"/>
              </a:solidFill>
              <a:effectLst/>
              <a:latin typeface="PT astra serif"/>
            </a:rPr>
            <a:t>лица без определенного места жительства и занятий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b="0" i="0" kern="1200" dirty="0">
            <a:solidFill>
              <a:schemeClr val="tx1"/>
            </a:solidFill>
            <a:effectLst/>
            <a:latin typeface="PT Sans"/>
          </a:endParaRPr>
        </a:p>
      </dsp:txBody>
      <dsp:txXfrm>
        <a:off x="3569424" y="794042"/>
        <a:ext cx="3275231" cy="1303819"/>
      </dsp:txXfrm>
    </dsp:sp>
    <dsp:sp modelId="{BF8D3D79-3A90-4786-9CED-81200C14A00A}">
      <dsp:nvSpPr>
        <dsp:cNvPr id="0" name=""/>
        <dsp:cNvSpPr/>
      </dsp:nvSpPr>
      <dsp:spPr>
        <a:xfrm>
          <a:off x="7133992" y="794042"/>
          <a:ext cx="3275231" cy="1303819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kern="1200" dirty="0">
              <a:solidFill>
                <a:schemeClr val="tx1"/>
              </a:solidFill>
              <a:effectLst/>
              <a:latin typeface="PT astra serif"/>
            </a:rPr>
            <a:t>граждане, признанные нуждающимися в социальном обслуживании</a:t>
          </a:r>
        </a:p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b="0" i="0" kern="1200" dirty="0">
            <a:solidFill>
              <a:schemeClr val="tx1"/>
            </a:solidFill>
            <a:effectLst/>
            <a:latin typeface="PT Sans"/>
          </a:endParaRPr>
        </a:p>
      </dsp:txBody>
      <dsp:txXfrm>
        <a:off x="7133992" y="794042"/>
        <a:ext cx="3275231" cy="1303819"/>
      </dsp:txXfrm>
    </dsp:sp>
    <dsp:sp modelId="{042C9722-9AB8-4F0B-A717-CCB5B39BADC5}">
      <dsp:nvSpPr>
        <dsp:cNvPr id="0" name=""/>
        <dsp:cNvSpPr/>
      </dsp:nvSpPr>
      <dsp:spPr>
        <a:xfrm>
          <a:off x="1332245" y="2425182"/>
          <a:ext cx="3592488" cy="1759038"/>
        </a:xfrm>
        <a:prstGeom prst="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kern="1200" dirty="0">
              <a:solidFill>
                <a:schemeClr val="tx1"/>
              </a:solidFill>
              <a:effectLst/>
              <a:latin typeface="PT astra serif"/>
            </a:rPr>
            <a:t>ветераны боевых действий</a:t>
          </a:r>
        </a:p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b="0" i="0" kern="1200" dirty="0">
            <a:solidFill>
              <a:schemeClr val="tx1"/>
            </a:solidFill>
            <a:effectLst/>
            <a:latin typeface="PT Sans"/>
          </a:endParaRPr>
        </a:p>
      </dsp:txBody>
      <dsp:txXfrm>
        <a:off x="1332245" y="2425182"/>
        <a:ext cx="3592488" cy="1759038"/>
      </dsp:txXfrm>
    </dsp:sp>
    <dsp:sp modelId="{64CC4A68-73C4-4CD0-9C52-9264B4DF1101}">
      <dsp:nvSpPr>
        <dsp:cNvPr id="0" name=""/>
        <dsp:cNvSpPr/>
      </dsp:nvSpPr>
      <dsp:spPr>
        <a:xfrm>
          <a:off x="5425807" y="2429427"/>
          <a:ext cx="3426467" cy="1751382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i="0" kern="1200" dirty="0">
              <a:solidFill>
                <a:schemeClr val="tx1"/>
              </a:solidFill>
              <a:effectLst/>
              <a:latin typeface="PT astra serif"/>
            </a:rPr>
            <a:t>лица, проходившие военную службу, службу в органах внутренних дел, Государственной противопожарной службе, учреждениях и органах уголовно-исполнительной системы, войсках национальной гвардии РФ, органах принудительного исполнения РФ и принимавшие участие в СВО</a:t>
          </a:r>
        </a:p>
      </dsp:txBody>
      <dsp:txXfrm>
        <a:off x="5425807" y="2429427"/>
        <a:ext cx="3426467" cy="17513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hyperlink" Target="https://presentation-creation.ru/" TargetMode="External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hyperlink" Target="https://presentation-creation.ru/" TargetMode="External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261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Рисунок 6" descr="">
            <a:hlinkClick r:id="rId2"/>
          </p:cNvPr>
          <p:cNvPicPr/>
          <p:nvPr/>
        </p:nvPicPr>
        <p:blipFill>
          <a:blip r:embed="rId3"/>
          <a:stretch/>
        </p:blipFill>
        <p:spPr>
          <a:xfrm>
            <a:off x="-1194120" y="367560"/>
            <a:ext cx="756360" cy="75636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261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6" descr="">
            <a:hlinkClick r:id="rId2"/>
          </p:cNvPr>
          <p:cNvPicPr/>
          <p:nvPr/>
        </p:nvPicPr>
        <p:blipFill>
          <a:blip r:embed="rId3"/>
          <a:stretch/>
        </p:blipFill>
        <p:spPr>
          <a:xfrm>
            <a:off x="-1194120" y="367560"/>
            <a:ext cx="756360" cy="756360"/>
          </a:xfrm>
          <a:prstGeom prst="rect">
            <a:avLst/>
          </a:prstGeom>
          <a:ln w="0">
            <a:noFill/>
          </a:ln>
        </p:spPr>
      </p:pic>
      <p:sp>
        <p:nvSpPr>
          <p:cNvPr id="40" name="Прямоугольник 5"/>
          <p:cNvSpPr/>
          <p:nvPr/>
        </p:nvSpPr>
        <p:spPr>
          <a:xfrm>
            <a:off x="0" y="0"/>
            <a:ext cx="12190680" cy="68565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gif"/><Relationship Id="rId3" Type="http://schemas.openxmlformats.org/officeDocument/2006/relationships/image" Target="../media/image9.gif"/><Relationship Id="rId4" Type="http://schemas.openxmlformats.org/officeDocument/2006/relationships/image" Target="../media/image10.gif"/><Relationship Id="rId5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" descr=""/>
          <p:cNvPicPr/>
          <p:nvPr/>
        </p:nvPicPr>
        <p:blipFill>
          <a:blip r:embed="rId1"/>
          <a:srcRect l="0" t="0" r="0" b="20434"/>
          <a:stretch/>
        </p:blipFill>
        <p:spPr>
          <a:xfrm>
            <a:off x="0" y="0"/>
            <a:ext cx="12190680" cy="6856560"/>
          </a:xfrm>
          <a:prstGeom prst="rect">
            <a:avLst/>
          </a:prstGeom>
          <a:ln w="0">
            <a:noFill/>
          </a:ln>
        </p:spPr>
      </p:pic>
      <p:sp>
        <p:nvSpPr>
          <p:cNvPr id="80" name="PlaceHolder 1"/>
          <p:cNvSpPr>
            <a:spLocks noGrp="1"/>
          </p:cNvSpPr>
          <p:nvPr>
            <p:ph/>
          </p:nvPr>
        </p:nvSpPr>
        <p:spPr>
          <a:xfrm>
            <a:off x="335880" y="2356560"/>
            <a:ext cx="11518920" cy="3643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228600"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4800" spc="-1" strike="noStrike">
                <a:solidFill>
                  <a:schemeClr val="accent2">
                    <a:lumMod val="50000"/>
                  </a:schemeClr>
                </a:solidFill>
                <a:latin typeface="PT astra serif"/>
                <a:ea typeface="DejaVu Sans"/>
              </a:rPr>
              <a:t>Определение социального предприятия, получение статуса социального предприятия</a:t>
            </a:r>
            <a:endParaRPr b="0" lang="ru-RU" sz="4800" spc="-1" strike="noStrike">
              <a:solidFill>
                <a:srgbClr val="000000"/>
              </a:solidFill>
              <a:latin typeface="Arial"/>
            </a:endParaRPr>
          </a:p>
          <a:p>
            <a:pPr marL="228600"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1" name="Рисунок 3" descr=""/>
          <p:cNvPicPr/>
          <p:nvPr/>
        </p:nvPicPr>
        <p:blipFill>
          <a:blip r:embed="rId2"/>
          <a:stretch/>
        </p:blipFill>
        <p:spPr>
          <a:xfrm>
            <a:off x="7403040" y="279000"/>
            <a:ext cx="1299600" cy="963720"/>
          </a:xfrm>
          <a:prstGeom prst="rect">
            <a:avLst/>
          </a:prstGeom>
          <a:ln w="0">
            <a:noFill/>
          </a:ln>
        </p:spPr>
      </p:pic>
      <p:pic>
        <p:nvPicPr>
          <p:cNvPr id="82" name="Рисунок 1" descr=""/>
          <p:cNvPicPr/>
          <p:nvPr/>
        </p:nvPicPr>
        <p:blipFill>
          <a:blip r:embed="rId3"/>
          <a:stretch/>
        </p:blipFill>
        <p:spPr>
          <a:xfrm>
            <a:off x="4462920" y="133560"/>
            <a:ext cx="2829960" cy="991800"/>
          </a:xfrm>
          <a:prstGeom prst="rect">
            <a:avLst/>
          </a:prstGeom>
          <a:ln w="0">
            <a:noFill/>
          </a:ln>
        </p:spPr>
      </p:pic>
      <p:sp>
        <p:nvSpPr>
          <p:cNvPr id="83" name="Прямоугольник 6"/>
          <p:cNvSpPr/>
          <p:nvPr/>
        </p:nvSpPr>
        <p:spPr>
          <a:xfrm>
            <a:off x="7403040" y="251280"/>
            <a:ext cx="4777200" cy="1061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84" name="Рисунок 2" descr=""/>
          <p:cNvPicPr/>
          <p:nvPr/>
        </p:nvPicPr>
        <p:blipFill>
          <a:blip r:embed="rId4"/>
          <a:stretch/>
        </p:blipFill>
        <p:spPr>
          <a:xfrm>
            <a:off x="2526120" y="4320"/>
            <a:ext cx="1699200" cy="1308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Рисунок 7" descr=""/>
          <p:cNvPicPr/>
          <p:nvPr/>
        </p:nvPicPr>
        <p:blipFill>
          <a:blip r:embed="rId1"/>
          <a:srcRect l="0" t="0" r="0" b="20434"/>
          <a:stretch/>
        </p:blipFill>
        <p:spPr>
          <a:xfrm>
            <a:off x="-15120" y="0"/>
            <a:ext cx="12190680" cy="6856560"/>
          </a:xfrm>
          <a:prstGeom prst="rect">
            <a:avLst/>
          </a:prstGeom>
          <a:ln w="0">
            <a:noFill/>
          </a:ln>
        </p:spPr>
      </p:pic>
      <p:pic>
        <p:nvPicPr>
          <p:cNvPr id="125" name="Рисунок 3" descr=""/>
          <p:cNvPicPr/>
          <p:nvPr/>
        </p:nvPicPr>
        <p:blipFill>
          <a:blip r:embed="rId2"/>
          <a:stretch/>
        </p:blipFill>
        <p:spPr>
          <a:xfrm>
            <a:off x="7403040" y="279000"/>
            <a:ext cx="1299600" cy="963720"/>
          </a:xfrm>
          <a:prstGeom prst="rect">
            <a:avLst/>
          </a:prstGeom>
          <a:ln w="0">
            <a:noFill/>
          </a:ln>
        </p:spPr>
      </p:pic>
      <p:sp>
        <p:nvSpPr>
          <p:cNvPr id="126" name="TextBox 4"/>
          <p:cNvSpPr/>
          <p:nvPr/>
        </p:nvSpPr>
        <p:spPr>
          <a:xfrm>
            <a:off x="650880" y="1944000"/>
            <a:ext cx="10843560" cy="4287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2c2a29"/>
                </a:solidFill>
                <a:latin typeface="PT astra serif"/>
                <a:ea typeface="DejaVu Sans"/>
              </a:rPr>
              <a:t>Осуществление деятельности, направленной на достижение общественно полезных целей и способствующая решению социальных проблем общества.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2c2a29"/>
                </a:solidFill>
                <a:latin typeface="PT astra serif"/>
                <a:ea typeface="DejaVu Sans"/>
              </a:rPr>
              <a:t>Требование: доля доходов от деятельности, направленной на достижение общественно полезных целей и решение социальных проблем общества, по итогам предыдущего года должна составлять не менее 50 % в общем объеме, чистая прибыль, направленная на осуществление социальной деятельности не менее 50%.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Документы для включения в реестр социальных предприятий: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1. Заявление;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2. Документ, удостоверяющий полномочия представителя заявителя (доверенность) (в случае подачи документов представителем заявителя, действующим на основании доверенности);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3. Сведения об осуществлении деятельности, направленной на достижение общественного полезных целей и способствующей решению социальных проблем;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4. Справка о доле доходов, полученных заявителем от осуществления деятельности, указанной в пункте 4 части 1 статьи 24.1 Федерального закона, по итогам предыдущего календарного года в общем объеме доходов; 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5. Отчет о социальном воздействии;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6. Согласие на обработку персональных данных.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TextBox 5"/>
          <p:cNvSpPr/>
          <p:nvPr/>
        </p:nvSpPr>
        <p:spPr>
          <a:xfrm>
            <a:off x="1055880" y="657720"/>
            <a:ext cx="4723560" cy="79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Категория 4.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Прямоугольник 1"/>
          <p:cNvSpPr/>
          <p:nvPr/>
        </p:nvSpPr>
        <p:spPr>
          <a:xfrm>
            <a:off x="7178400" y="126360"/>
            <a:ext cx="5004360" cy="1116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2614c">
            <a:alpha val="10000"/>
          </a:srgb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Прямоугольник 1"/>
          <p:cNvSpPr/>
          <p:nvPr/>
        </p:nvSpPr>
        <p:spPr>
          <a:xfrm>
            <a:off x="360" y="-12960"/>
            <a:ext cx="5455080" cy="1101960"/>
          </a:xfrm>
          <a:custGeom>
            <a:avLst/>
            <a:gdLst>
              <a:gd name="textAreaLeft" fmla="*/ 0 w 5455080"/>
              <a:gd name="textAreaRight" fmla="*/ 5456520 w 5455080"/>
              <a:gd name="textAreaTop" fmla="*/ 0 h 1101960"/>
              <a:gd name="textAreaBottom" fmla="*/ 1103400 h 1101960"/>
            </a:gdLst>
            <a:ahLst/>
            <a:rect l="textAreaLeft" t="textAreaTop" r="textAreaRight" b="textAreaBottom"/>
            <a:pathLst>
              <a:path w="4386001" h="865933">
                <a:moveTo>
                  <a:pt x="0" y="0"/>
                </a:moveTo>
                <a:lnTo>
                  <a:pt x="4386001" y="0"/>
                </a:lnTo>
                <a:lnTo>
                  <a:pt x="3547801" y="865933"/>
                </a:lnTo>
                <a:lnTo>
                  <a:pt x="0" y="865933"/>
                </a:lnTo>
                <a:lnTo>
                  <a:pt x="0" y="0"/>
                </a:lnTo>
                <a:close/>
              </a:path>
            </a:pathLst>
          </a:custGeom>
          <a:solidFill>
            <a:srgbClr val="e04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0" name="TextBox 8"/>
          <p:cNvSpPr/>
          <p:nvPr/>
        </p:nvSpPr>
        <p:spPr>
          <a:xfrm>
            <a:off x="-1080" y="61920"/>
            <a:ext cx="46440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5400" spc="-1" strike="noStrike">
                <a:solidFill>
                  <a:srgbClr val="ffffff"/>
                </a:solidFill>
                <a:latin typeface="Calibri"/>
                <a:ea typeface="DejaVu Sans"/>
              </a:rPr>
              <a:t>КОНТАКТЫ:</a:t>
            </a:r>
            <a:endParaRPr b="0" lang="ru-RU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TextBox 9"/>
          <p:cNvSpPr/>
          <p:nvPr/>
        </p:nvSpPr>
        <p:spPr>
          <a:xfrm>
            <a:off x="1179000" y="3145680"/>
            <a:ext cx="37404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e04e39"/>
                </a:solidFill>
                <a:latin typeface="Calibri"/>
                <a:ea typeface="DejaVu Sans"/>
              </a:rPr>
              <a:t>МОЙБИЗНЕСТУЛА.РФ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TextBox 13"/>
          <p:cNvSpPr/>
          <p:nvPr/>
        </p:nvSpPr>
        <p:spPr>
          <a:xfrm>
            <a:off x="5690880" y="167040"/>
            <a:ext cx="62085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5400" spc="-1" strike="noStrike">
                <a:solidFill>
                  <a:srgbClr val="e04e39"/>
                </a:solidFill>
                <a:latin typeface="Calibri"/>
                <a:ea typeface="DejaVu Sans"/>
              </a:rPr>
              <a:t>8 800 600 777 1</a:t>
            </a:r>
            <a:endParaRPr b="0" lang="ru-RU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TextBox 14"/>
          <p:cNvSpPr/>
          <p:nvPr/>
        </p:nvSpPr>
        <p:spPr>
          <a:xfrm>
            <a:off x="6588000" y="2006640"/>
            <a:ext cx="291996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КОНСУЛЬТАЦИОННЫЕ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ТЕЛЕГРАМ-ЧАТЫ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Picture 2" descr=""/>
          <p:cNvPicPr/>
          <p:nvPr/>
        </p:nvPicPr>
        <p:blipFill>
          <a:blip r:embed="rId1"/>
          <a:stretch/>
        </p:blipFill>
        <p:spPr>
          <a:xfrm>
            <a:off x="5604120" y="1976400"/>
            <a:ext cx="767160" cy="767160"/>
          </a:xfrm>
          <a:prstGeom prst="rect">
            <a:avLst/>
          </a:prstGeom>
          <a:ln w="0">
            <a:noFill/>
          </a:ln>
        </p:spPr>
      </p:pic>
      <p:pic>
        <p:nvPicPr>
          <p:cNvPr id="135" name="Picture 2" descr=""/>
          <p:cNvPicPr/>
          <p:nvPr/>
        </p:nvPicPr>
        <p:blipFill>
          <a:blip r:embed="rId2"/>
          <a:stretch/>
        </p:blipFill>
        <p:spPr>
          <a:xfrm>
            <a:off x="2168640" y="3646080"/>
            <a:ext cx="1760760" cy="1760760"/>
          </a:xfrm>
          <a:prstGeom prst="rect">
            <a:avLst/>
          </a:prstGeom>
          <a:ln w="0">
            <a:noFill/>
          </a:ln>
          <a:scene3d>
            <a:camera prst="orthographicFront"/>
            <a:lightRig dir="t" rig="threePt"/>
          </a:scene3d>
        </p:spPr>
      </p:pic>
      <p:pic>
        <p:nvPicPr>
          <p:cNvPr id="136" name="Picture 4" descr=""/>
          <p:cNvPicPr/>
          <p:nvPr/>
        </p:nvPicPr>
        <p:blipFill>
          <a:blip r:embed="rId3"/>
          <a:stretch/>
        </p:blipFill>
        <p:spPr>
          <a:xfrm>
            <a:off x="5699520" y="3565080"/>
            <a:ext cx="1775520" cy="1775520"/>
          </a:xfrm>
          <a:prstGeom prst="rect">
            <a:avLst/>
          </a:prstGeom>
          <a:ln w="0">
            <a:noFill/>
          </a:ln>
          <a:scene3d>
            <a:camera prst="orthographicFront"/>
            <a:lightRig dir="t" rig="threePt"/>
          </a:scene3d>
        </p:spPr>
      </p:pic>
      <p:sp>
        <p:nvSpPr>
          <p:cNvPr id="137" name="object 20"/>
          <p:cNvSpPr/>
          <p:nvPr/>
        </p:nvSpPr>
        <p:spPr>
          <a:xfrm>
            <a:off x="5157360" y="5589000"/>
            <a:ext cx="2859480" cy="1478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920" bIns="0" anchor="t">
            <a:spAutoFit/>
          </a:bodyPr>
          <a:p>
            <a:pPr marL="16920" algn="ctr">
              <a:lnSpc>
                <a:spcPct val="100000"/>
              </a:lnSpc>
              <a:spcBef>
                <a:spcPts val="133"/>
              </a:spcBef>
            </a:pPr>
            <a:r>
              <a:rPr b="1" lang="ru-RU" sz="3200" spc="-29" strike="noStrike">
                <a:solidFill>
                  <a:srgbClr val="e04e39"/>
                </a:solidFill>
                <a:latin typeface="Bebas Neue Bold"/>
                <a:ea typeface="Roboto"/>
              </a:rPr>
              <a:t>Телеграм-канал «Мой Бизнес»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Picture 6" descr=""/>
          <p:cNvPicPr/>
          <p:nvPr/>
        </p:nvPicPr>
        <p:blipFill>
          <a:blip r:embed="rId4"/>
          <a:stretch/>
        </p:blipFill>
        <p:spPr>
          <a:xfrm>
            <a:off x="9245880" y="3631320"/>
            <a:ext cx="1775520" cy="1775520"/>
          </a:xfrm>
          <a:prstGeom prst="rect">
            <a:avLst/>
          </a:prstGeom>
          <a:ln w="0">
            <a:noFill/>
          </a:ln>
          <a:scene3d>
            <a:camera prst="orthographicFront"/>
            <a:lightRig dir="t" rig="threePt"/>
          </a:scene3d>
        </p:spPr>
      </p:pic>
      <p:sp>
        <p:nvSpPr>
          <p:cNvPr id="139" name="object 20"/>
          <p:cNvSpPr/>
          <p:nvPr/>
        </p:nvSpPr>
        <p:spPr>
          <a:xfrm>
            <a:off x="8390880" y="3082680"/>
            <a:ext cx="3480840" cy="504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920" bIns="0" anchor="t">
            <a:spAutoFit/>
          </a:bodyPr>
          <a:p>
            <a:pPr marL="16920" algn="ctr">
              <a:lnSpc>
                <a:spcPct val="100000"/>
              </a:lnSpc>
              <a:spcBef>
                <a:spcPts val="133"/>
              </a:spcBef>
            </a:pPr>
            <a:r>
              <a:rPr b="1" lang="ru-RU" sz="3200" spc="-29" strike="noStrike">
                <a:solidFill>
                  <a:srgbClr val="e04e39"/>
                </a:solidFill>
                <a:latin typeface="Bebas Neue Bold"/>
                <a:ea typeface="Roboto"/>
              </a:rPr>
              <a:t>Телеграм-чат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Рисунок 7" descr=""/>
          <p:cNvPicPr/>
          <p:nvPr/>
        </p:nvPicPr>
        <p:blipFill>
          <a:blip r:embed="rId1"/>
          <a:srcRect l="0" t="0" r="0" b="20434"/>
          <a:stretch/>
        </p:blipFill>
        <p:spPr>
          <a:xfrm>
            <a:off x="10080" y="0"/>
            <a:ext cx="12190680" cy="6856560"/>
          </a:xfrm>
          <a:prstGeom prst="rect">
            <a:avLst/>
          </a:prstGeom>
          <a:ln w="0">
            <a:noFill/>
          </a:ln>
        </p:spPr>
      </p:pic>
      <p:sp>
        <p:nvSpPr>
          <p:cNvPr id="86" name="PlaceHolder 1"/>
          <p:cNvSpPr>
            <a:spLocks noGrp="1"/>
          </p:cNvSpPr>
          <p:nvPr>
            <p:ph/>
          </p:nvPr>
        </p:nvSpPr>
        <p:spPr>
          <a:xfrm>
            <a:off x="335880" y="1899000"/>
            <a:ext cx="11518920" cy="3643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228600" indent="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Законодательство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177840" indent="0" algn="just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1</a:t>
            </a: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. Поддержка субъектов малого и среднего предпринимательства, осуществляющих деятельность в сфере социального предпринимательства регламентируется статьей 24.1. Федерального закона от 24.07.2007 N 209-ФЗ (ред. от 12.12.2023) «О развитии малого и среднего предпринимательства в Российской Федерации»;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177840" indent="0" algn="just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2. Приказ Минэкономразвития России от 29.11.2019 N 773 (ред. от 26.12.2022) «Об утверждении Порядка признания субъекта малого или среднего предпринимательства социальным предприятием и Порядка формирования перечня субъектов малого и среднего предпринимательства, имеющих статус социального предприятия» (зарегистрировано в Минюсте России 27.12.2019 N 57022);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177840" indent="0" algn="just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3. Постановление Правительства Тульской области от 09.09.2020 N 537 (ред. от 09.03.2022) «Об утверждении административного регламента предоставления государственной услуги «Признание субъекта малого или среднего предпринимательства Тульской области социальным предприятием» (в настоящее время вносятся изменения в НПА).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177840" indent="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177840"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177840" indent="0" algn="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17784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7" name="Рисунок 3" descr=""/>
          <p:cNvPicPr/>
          <p:nvPr/>
        </p:nvPicPr>
        <p:blipFill>
          <a:blip r:embed="rId2"/>
          <a:stretch/>
        </p:blipFill>
        <p:spPr>
          <a:xfrm>
            <a:off x="7403040" y="279000"/>
            <a:ext cx="1299600" cy="963720"/>
          </a:xfrm>
          <a:prstGeom prst="rect">
            <a:avLst/>
          </a:prstGeom>
          <a:ln w="0">
            <a:noFill/>
          </a:ln>
        </p:spPr>
      </p:pic>
      <p:pic>
        <p:nvPicPr>
          <p:cNvPr id="88" name="Рисунок 1" descr=""/>
          <p:cNvPicPr/>
          <p:nvPr/>
        </p:nvPicPr>
        <p:blipFill>
          <a:blip r:embed="rId3"/>
          <a:stretch/>
        </p:blipFill>
        <p:spPr>
          <a:xfrm>
            <a:off x="4690440" y="264960"/>
            <a:ext cx="2829960" cy="991800"/>
          </a:xfrm>
          <a:prstGeom prst="rect">
            <a:avLst/>
          </a:prstGeom>
          <a:ln w="0">
            <a:noFill/>
          </a:ln>
        </p:spPr>
      </p:pic>
      <p:sp>
        <p:nvSpPr>
          <p:cNvPr id="89" name="Прямоугольник 6"/>
          <p:cNvSpPr/>
          <p:nvPr/>
        </p:nvSpPr>
        <p:spPr>
          <a:xfrm>
            <a:off x="7403040" y="251280"/>
            <a:ext cx="4777200" cy="1061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Рисунок 1" descr=""/>
          <p:cNvPicPr/>
          <p:nvPr/>
        </p:nvPicPr>
        <p:blipFill>
          <a:blip r:embed="rId4"/>
          <a:stretch/>
        </p:blipFill>
        <p:spPr>
          <a:xfrm>
            <a:off x="2526120" y="4320"/>
            <a:ext cx="1699200" cy="1308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Рисунок 7" descr=""/>
          <p:cNvPicPr/>
          <p:nvPr/>
        </p:nvPicPr>
        <p:blipFill>
          <a:blip r:embed="rId1"/>
          <a:srcRect l="0" t="0" r="0" b="20434"/>
          <a:stretch/>
        </p:blipFill>
        <p:spPr>
          <a:xfrm>
            <a:off x="10080" y="0"/>
            <a:ext cx="12190680" cy="6856560"/>
          </a:xfrm>
          <a:prstGeom prst="rect">
            <a:avLst/>
          </a:prstGeom>
          <a:ln w="0">
            <a:noFill/>
          </a:ln>
        </p:spPr>
      </p:pic>
      <p:pic>
        <p:nvPicPr>
          <p:cNvPr id="92" name="Рисунок 3" descr=""/>
          <p:cNvPicPr/>
          <p:nvPr/>
        </p:nvPicPr>
        <p:blipFill>
          <a:blip r:embed="rId2"/>
          <a:stretch/>
        </p:blipFill>
        <p:spPr>
          <a:xfrm>
            <a:off x="7403040" y="279000"/>
            <a:ext cx="1299600" cy="963720"/>
          </a:xfrm>
          <a:prstGeom prst="rect">
            <a:avLst/>
          </a:prstGeom>
          <a:ln w="0">
            <a:noFill/>
          </a:ln>
        </p:spPr>
      </p:pic>
      <p:sp>
        <p:nvSpPr>
          <p:cNvPr id="93" name="TextBox 8"/>
          <p:cNvSpPr/>
          <p:nvPr/>
        </p:nvSpPr>
        <p:spPr>
          <a:xfrm>
            <a:off x="725400" y="488880"/>
            <a:ext cx="66978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chemeClr val="accent2">
                    <a:lumMod val="50000"/>
                  </a:schemeClr>
                </a:solidFill>
                <a:latin typeface="PT astra serif"/>
                <a:ea typeface="DejaVu Sans"/>
              </a:rPr>
              <a:t>Социально-уязвимые категории граждан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3339623406"/>
              </p:ext>
            </p:extLst>
          </p:nvPr>
        </p:nvGraphicFramePr>
        <p:xfrm>
          <a:off x="605880" y="1944000"/>
          <a:ext cx="10978560" cy="4813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4" name="Прямоугольник 1"/>
          <p:cNvSpPr/>
          <p:nvPr/>
        </p:nvSpPr>
        <p:spPr>
          <a:xfrm>
            <a:off x="7175880" y="251280"/>
            <a:ext cx="5004360" cy="1061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Рисунок 7" descr=""/>
          <p:cNvPicPr/>
          <p:nvPr/>
        </p:nvPicPr>
        <p:blipFill>
          <a:blip r:embed="rId1"/>
          <a:srcRect l="0" t="0" r="0" b="20434"/>
          <a:stretch/>
        </p:blipFill>
        <p:spPr>
          <a:xfrm>
            <a:off x="0" y="0"/>
            <a:ext cx="12202200" cy="6878160"/>
          </a:xfrm>
          <a:prstGeom prst="rect">
            <a:avLst/>
          </a:prstGeom>
          <a:ln w="0">
            <a:noFill/>
          </a:ln>
        </p:spPr>
      </p:pic>
      <p:pic>
        <p:nvPicPr>
          <p:cNvPr id="96" name="Рисунок 3" descr=""/>
          <p:cNvPicPr/>
          <p:nvPr/>
        </p:nvPicPr>
        <p:blipFill>
          <a:blip r:embed="rId2"/>
          <a:stretch/>
        </p:blipFill>
        <p:spPr>
          <a:xfrm>
            <a:off x="7403040" y="279000"/>
            <a:ext cx="1299600" cy="963720"/>
          </a:xfrm>
          <a:prstGeom prst="rect">
            <a:avLst/>
          </a:prstGeom>
          <a:ln w="0">
            <a:noFill/>
          </a:ln>
        </p:spPr>
      </p:pic>
      <p:sp>
        <p:nvSpPr>
          <p:cNvPr id="97" name="TextBox 8"/>
          <p:cNvSpPr/>
          <p:nvPr/>
        </p:nvSpPr>
        <p:spPr>
          <a:xfrm>
            <a:off x="725400" y="488880"/>
            <a:ext cx="66978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chemeClr val="accent2">
                    <a:lumMod val="50000"/>
                  </a:schemeClr>
                </a:solidFill>
                <a:latin typeface="PT astra serif"/>
                <a:ea typeface="DejaVu Sans"/>
              </a:rPr>
              <a:t>Социально-уязвимые категории граждан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3367636922"/>
              </p:ext>
            </p:extLst>
          </p:nvPr>
        </p:nvGraphicFramePr>
        <p:xfrm>
          <a:off x="900720" y="1899000"/>
          <a:ext cx="10413720" cy="4939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8" name="Прямоугольник 1"/>
          <p:cNvSpPr/>
          <p:nvPr/>
        </p:nvSpPr>
        <p:spPr>
          <a:xfrm>
            <a:off x="7175880" y="251280"/>
            <a:ext cx="5004360" cy="1061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Рисунок 7" descr=""/>
          <p:cNvPicPr/>
          <p:nvPr/>
        </p:nvPicPr>
        <p:blipFill>
          <a:blip r:embed="rId1"/>
          <a:srcRect l="0" t="0" r="0" b="20434"/>
          <a:stretch/>
        </p:blipFill>
        <p:spPr>
          <a:xfrm>
            <a:off x="9360" y="17640"/>
            <a:ext cx="12190680" cy="6856560"/>
          </a:xfrm>
          <a:prstGeom prst="rect">
            <a:avLst/>
          </a:prstGeom>
          <a:ln w="0">
            <a:noFill/>
          </a:ln>
        </p:spPr>
      </p:pic>
      <p:sp>
        <p:nvSpPr>
          <p:cNvPr id="100" name="TextBox 8"/>
          <p:cNvSpPr/>
          <p:nvPr/>
        </p:nvSpPr>
        <p:spPr>
          <a:xfrm>
            <a:off x="802440" y="567360"/>
            <a:ext cx="815904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1" lang="ru-RU" sz="2000" spc="-1" strike="noStrike">
                <a:solidFill>
                  <a:schemeClr val="accent2">
                    <a:lumMod val="50000"/>
                  </a:schemeClr>
                </a:solidFill>
                <a:latin typeface="PT astra serif"/>
                <a:ea typeface="DejaVu Sans"/>
              </a:rPr>
              <a:t>Можно получить статус социального предприятия, если: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1" name="Picture 2" descr=""/>
          <p:cNvPicPr/>
          <p:nvPr/>
        </p:nvPicPr>
        <p:blipFill>
          <a:blip r:embed="rId2"/>
          <a:srcRect l="0" t="24941" r="0" b="0"/>
          <a:stretch/>
        </p:blipFill>
        <p:spPr>
          <a:xfrm>
            <a:off x="2179080" y="1946520"/>
            <a:ext cx="6523560" cy="4895280"/>
          </a:xfrm>
          <a:prstGeom prst="rect">
            <a:avLst/>
          </a:prstGeom>
          <a:ln w="0">
            <a:noFill/>
          </a:ln>
        </p:spPr>
      </p:pic>
      <p:sp>
        <p:nvSpPr>
          <p:cNvPr id="102" name="Прямоугольник 1"/>
          <p:cNvSpPr/>
          <p:nvPr/>
        </p:nvSpPr>
        <p:spPr>
          <a:xfrm>
            <a:off x="8704080" y="38880"/>
            <a:ext cx="3513600" cy="1279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03" name="Правая фигурная скобка 5"/>
          <p:cNvSpPr/>
          <p:nvPr/>
        </p:nvSpPr>
        <p:spPr>
          <a:xfrm>
            <a:off x="5240880" y="2169000"/>
            <a:ext cx="358560" cy="1798560"/>
          </a:xfrm>
          <a:prstGeom prst="rightBrace">
            <a:avLst>
              <a:gd name="adj1" fmla="val 8333"/>
              <a:gd name="adj2" fmla="val 50000"/>
            </a:avLst>
          </a:prstGeom>
          <a:solidFill>
            <a:srgbClr val="f2614c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Рисунок 7" descr=""/>
          <p:cNvPicPr/>
          <p:nvPr/>
        </p:nvPicPr>
        <p:blipFill>
          <a:blip r:embed="rId1"/>
          <a:srcRect l="0" t="0" r="0" b="20434"/>
          <a:stretch/>
        </p:blipFill>
        <p:spPr>
          <a:xfrm>
            <a:off x="10080" y="0"/>
            <a:ext cx="12190680" cy="6856560"/>
          </a:xfrm>
          <a:prstGeom prst="rect">
            <a:avLst/>
          </a:prstGeom>
          <a:ln w="0">
            <a:noFill/>
          </a:ln>
        </p:spPr>
      </p:pic>
      <p:pic>
        <p:nvPicPr>
          <p:cNvPr id="105" name="Рисунок 3" descr=""/>
          <p:cNvPicPr/>
          <p:nvPr/>
        </p:nvPicPr>
        <p:blipFill>
          <a:blip r:embed="rId2"/>
          <a:stretch/>
        </p:blipFill>
        <p:spPr>
          <a:xfrm>
            <a:off x="7403040" y="279000"/>
            <a:ext cx="1299600" cy="963720"/>
          </a:xfrm>
          <a:prstGeom prst="rect">
            <a:avLst/>
          </a:prstGeom>
          <a:ln w="0">
            <a:noFill/>
          </a:ln>
        </p:spPr>
      </p:pic>
      <p:sp>
        <p:nvSpPr>
          <p:cNvPr id="106" name="TextBox 4"/>
          <p:cNvSpPr/>
          <p:nvPr/>
        </p:nvSpPr>
        <p:spPr>
          <a:xfrm>
            <a:off x="650880" y="1944000"/>
            <a:ext cx="10843560" cy="4470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2c2a29"/>
                </a:solidFill>
                <a:latin typeface="PT astra serif"/>
                <a:ea typeface="DejaVu Sans"/>
              </a:rPr>
              <a:t>Трудоустройство социально уязвимых категорий населения.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2c2a29"/>
                </a:solidFill>
                <a:latin typeface="PT astra serif"/>
                <a:ea typeface="DejaVu Sans"/>
              </a:rPr>
              <a:t>Требование: доля таких работников от общего штата должна составлять не менее 50 % (но не менее двух человек), а фонд оплаты труда – не менее 25 %.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Документы для включения в реестр социальных предприятий: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1. Заявление; 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2. Документ, удостоверяющий полномочия представителя заявителя (доверенность) (в случае подачи документов представителем заявителя, действующим на основании доверенности);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3. Копия штатного расписания, актуального на дату подачи документов;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4. Копии трудовых договоров (в бумажном виде при подаче комплекта документов в бумажном виде или в виде электронных образов документов в формате PDF при подаче документов через электронный портал);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5. Копии документов, подтверждающих отнесение работников к категориям социально уязвимых граждан; 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6. Сведения о численности и заработной плате работников, в том числе по каждой категории социально уязвимых граждан;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7. Согласие работника на обработку персональных данных (от каждого из работников, сведения о которых подаются в Уполномоченный орган);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8. Отчет о социальном воздействии.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TextBox 5"/>
          <p:cNvSpPr/>
          <p:nvPr/>
        </p:nvSpPr>
        <p:spPr>
          <a:xfrm>
            <a:off x="1083600" y="565200"/>
            <a:ext cx="64335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Категория 1.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Прямоугольник 1"/>
          <p:cNvSpPr/>
          <p:nvPr/>
        </p:nvSpPr>
        <p:spPr>
          <a:xfrm>
            <a:off x="7175880" y="251280"/>
            <a:ext cx="5004360" cy="1061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Рисунок 7" descr=""/>
          <p:cNvPicPr/>
          <p:nvPr/>
        </p:nvPicPr>
        <p:blipFill>
          <a:blip r:embed="rId1"/>
          <a:srcRect l="0" t="0" r="0" b="20434"/>
          <a:stretch/>
        </p:blipFill>
        <p:spPr>
          <a:xfrm>
            <a:off x="9360" y="17640"/>
            <a:ext cx="12190680" cy="6856560"/>
          </a:xfrm>
          <a:prstGeom prst="rect">
            <a:avLst/>
          </a:prstGeom>
          <a:ln w="0">
            <a:noFill/>
          </a:ln>
        </p:spPr>
      </p:pic>
      <p:pic>
        <p:nvPicPr>
          <p:cNvPr id="110" name="Рисунок 3" descr=""/>
          <p:cNvPicPr/>
          <p:nvPr/>
        </p:nvPicPr>
        <p:blipFill>
          <a:blip r:embed="rId2"/>
          <a:stretch/>
        </p:blipFill>
        <p:spPr>
          <a:xfrm>
            <a:off x="7403040" y="279000"/>
            <a:ext cx="1299600" cy="963720"/>
          </a:xfrm>
          <a:prstGeom prst="rect">
            <a:avLst/>
          </a:prstGeom>
          <a:ln w="0">
            <a:noFill/>
          </a:ln>
        </p:spPr>
      </p:pic>
      <p:sp>
        <p:nvSpPr>
          <p:cNvPr id="111" name="TextBox 4"/>
          <p:cNvSpPr/>
          <p:nvPr/>
        </p:nvSpPr>
        <p:spPr>
          <a:xfrm>
            <a:off x="515880" y="2093400"/>
            <a:ext cx="10843560" cy="3138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PT astra serif"/>
                <a:ea typeface="DejaVu Sans"/>
              </a:rPr>
              <a:t>Субъект малого или среднего предпринимательства - индивидуальный предприниматель, являющийся инвалидом и осуществляющий предпринимательскую деятельность без привлечения работников.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0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Документы для включения в реестр социальных предприятий: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PT astra serif"/>
                <a:ea typeface="DejaVu Sans"/>
              </a:rPr>
              <a:t>1. Заявление;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PT astra serif"/>
                <a:ea typeface="DejaVu Sans"/>
              </a:rPr>
              <a:t>2. Копия справки, подтверждающей факт установления инвалидности;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PT astra serif"/>
                <a:ea typeface="DejaVu Sans"/>
              </a:rPr>
              <a:t>3. Отчет о социальном воздействии;</a:t>
            </a:r>
            <a:br>
              <a:rPr sz="2000"/>
            </a:br>
            <a:r>
              <a:rPr b="0" lang="ru-RU" sz="2000" spc="-1" strike="noStrike">
                <a:solidFill>
                  <a:srgbClr val="000000"/>
                </a:solidFill>
                <a:latin typeface="PT astra serif"/>
                <a:ea typeface="DejaVu Sans"/>
              </a:rPr>
              <a:t>4. Согласие на обработку персональных данных.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TextBox 5"/>
          <p:cNvSpPr/>
          <p:nvPr/>
        </p:nvSpPr>
        <p:spPr>
          <a:xfrm>
            <a:off x="1055880" y="657720"/>
            <a:ext cx="4723560" cy="79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Категория 1.1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Прямоугольник 1"/>
          <p:cNvSpPr/>
          <p:nvPr/>
        </p:nvSpPr>
        <p:spPr>
          <a:xfrm>
            <a:off x="7175880" y="251280"/>
            <a:ext cx="5004360" cy="1061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Рисунок 7" descr=""/>
          <p:cNvPicPr/>
          <p:nvPr/>
        </p:nvPicPr>
        <p:blipFill>
          <a:blip r:embed="rId1"/>
          <a:srcRect l="0" t="0" r="0" b="20434"/>
          <a:stretch/>
        </p:blipFill>
        <p:spPr>
          <a:xfrm>
            <a:off x="9360" y="17640"/>
            <a:ext cx="12190680" cy="6856560"/>
          </a:xfrm>
          <a:prstGeom prst="rect">
            <a:avLst/>
          </a:prstGeom>
          <a:ln w="0">
            <a:noFill/>
          </a:ln>
        </p:spPr>
      </p:pic>
      <p:pic>
        <p:nvPicPr>
          <p:cNvPr id="115" name="Рисунок 3" descr=""/>
          <p:cNvPicPr/>
          <p:nvPr/>
        </p:nvPicPr>
        <p:blipFill>
          <a:blip r:embed="rId2"/>
          <a:stretch/>
        </p:blipFill>
        <p:spPr>
          <a:xfrm>
            <a:off x="7403040" y="279000"/>
            <a:ext cx="1299600" cy="963720"/>
          </a:xfrm>
          <a:prstGeom prst="rect">
            <a:avLst/>
          </a:prstGeom>
          <a:ln w="0">
            <a:noFill/>
          </a:ln>
        </p:spPr>
      </p:pic>
      <p:sp>
        <p:nvSpPr>
          <p:cNvPr id="116" name="TextBox 4"/>
          <p:cNvSpPr/>
          <p:nvPr/>
        </p:nvSpPr>
        <p:spPr>
          <a:xfrm>
            <a:off x="650880" y="1944000"/>
            <a:ext cx="10843560" cy="422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2c2a29"/>
                </a:solidFill>
                <a:latin typeface="PT astra serif"/>
                <a:ea typeface="DejaVu Sans"/>
              </a:rPr>
              <a:t>Реализация продуктов и услуг, производимых социально уязвимыми категориями граждан: приобретение товаров (работ, услуг) у граждан, отнесенных к категориям социально уязвимых, по договорам гражданско-правового характера и реализация их, с целью обеспечения сбыта произведенной продукции или услуг.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2c2a29"/>
                </a:solidFill>
                <a:latin typeface="PT astra serif"/>
                <a:ea typeface="DejaVu Sans"/>
              </a:rPr>
              <a:t>Требование: доля доходов по итогам предыдущего года должна составлять не менее 50% в общем объеме; чистая прибыль, направленная на осуществление социальной деятельности не менее 50%.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Документы для включения в реестр социальных предприятий: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1. Заявление;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2. Документ, удостоверяющий полномочия представителя заявителя (доверенность) (в случае подачи документов представителем заявителя, действующим на основании доверенности);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3. Сведения о реализации товаров (работ, услуг), производимых гражданами, относящимися к категориям социально уязвимых;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4. Справка о доле доходов, полученных заявителем от осуществления деятельности, указанной в пункте 2 части 1 статьи 241 Федерального закона, по итогам предыдущего календарного года в общем объеме доходов;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5. Отчет о социальном воздействии;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6. Согласие на обработку персональных данных.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TextBox 5"/>
          <p:cNvSpPr/>
          <p:nvPr/>
        </p:nvSpPr>
        <p:spPr>
          <a:xfrm>
            <a:off x="1055880" y="657720"/>
            <a:ext cx="9493560" cy="79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Категория 2.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Прямоугольник 1"/>
          <p:cNvSpPr/>
          <p:nvPr/>
        </p:nvSpPr>
        <p:spPr>
          <a:xfrm>
            <a:off x="7175880" y="251280"/>
            <a:ext cx="5004360" cy="1061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Рисунок 7" descr=""/>
          <p:cNvPicPr/>
          <p:nvPr/>
        </p:nvPicPr>
        <p:blipFill>
          <a:blip r:embed="rId1"/>
          <a:srcRect l="0" t="0" r="0" b="20434"/>
          <a:stretch/>
        </p:blipFill>
        <p:spPr>
          <a:xfrm>
            <a:off x="9360" y="17640"/>
            <a:ext cx="12190680" cy="6856560"/>
          </a:xfrm>
          <a:prstGeom prst="rect">
            <a:avLst/>
          </a:prstGeom>
          <a:ln w="0">
            <a:noFill/>
          </a:ln>
        </p:spPr>
      </p:pic>
      <p:pic>
        <p:nvPicPr>
          <p:cNvPr id="120" name="Рисунок 3" descr=""/>
          <p:cNvPicPr/>
          <p:nvPr/>
        </p:nvPicPr>
        <p:blipFill>
          <a:blip r:embed="rId2"/>
          <a:stretch/>
        </p:blipFill>
        <p:spPr>
          <a:xfrm>
            <a:off x="7403040" y="279000"/>
            <a:ext cx="1299600" cy="963720"/>
          </a:xfrm>
          <a:prstGeom prst="rect">
            <a:avLst/>
          </a:prstGeom>
          <a:ln w="0">
            <a:noFill/>
          </a:ln>
        </p:spPr>
      </p:pic>
      <p:sp>
        <p:nvSpPr>
          <p:cNvPr id="121" name="TextBox 4"/>
          <p:cNvSpPr/>
          <p:nvPr/>
        </p:nvSpPr>
        <p:spPr>
          <a:xfrm>
            <a:off x="517680" y="2055960"/>
            <a:ext cx="11428560" cy="374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2c2a29"/>
                </a:solidFill>
                <a:latin typeface="PT astra serif"/>
                <a:ea typeface="DejaVu Sans"/>
              </a:rPr>
              <a:t>Производство товаров (работ, услуг), предназначенные для граждан, отнесенных к категориям социально уязвимых, в целях создания для них условий, позволяющих преодолеть или компенсировать ограничения их жизнедеятельности. 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2c2a29"/>
                </a:solidFill>
                <a:latin typeface="PT astra serif"/>
                <a:ea typeface="DejaVu Sans"/>
              </a:rPr>
              <a:t>Требования: доля доходов от данной деятельности, по итогам предыдущего года составляет не менее 50% в общем объеме;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2c2a29"/>
                </a:solidFill>
                <a:latin typeface="PT astra serif"/>
                <a:ea typeface="DejaVu Sans"/>
              </a:rPr>
              <a:t>чистая прибыль, направленная на осуществление социальной деятельности не менее 50%.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Документы для включения в реестр социальных предприятий: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1. Заявление;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2. Документ, удостоверяющий полномочия представителя заявителя (доверенность) (в случае подачи документов представителем заявителя, действующим на основании доверенности);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3. Сведения о реализации товаров (работ, услуг), производимых гражданами, относящимися к категориям социально уязвимых;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4. Справка о доле доходов, полученных заявителем от осуществления деятельности, указанной в пункте 3 части 1 статьи 241 Федерального закона, по итогам предыдущего календарного года в общем объеме Доходов;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5. Отчет о социальном воздействии;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6. Согласие на обработку персональных данных.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TextBox 5"/>
          <p:cNvSpPr/>
          <p:nvPr/>
        </p:nvSpPr>
        <p:spPr>
          <a:xfrm>
            <a:off x="1055880" y="657720"/>
            <a:ext cx="4723560" cy="79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Категория 3.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Прямоугольник 1"/>
          <p:cNvSpPr/>
          <p:nvPr/>
        </p:nvSpPr>
        <p:spPr>
          <a:xfrm>
            <a:off x="7175880" y="251280"/>
            <a:ext cx="5004360" cy="1061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4944</TotalTime>
  <Application>LibreOffice/7.5.2.1$Linux_X86_64 LibreOffice_project/50$Build-1</Application>
  <AppVersion>15.0000</AppVersion>
  <Words>1075</Words>
  <Paragraphs>89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2020-06-06T17:14:33Z</dcterms:created>
  <dc:creator>Юрий Козырев</dc:creator>
  <dc:description/>
  <dc:language>ru-RU</dc:language>
  <cp:lastModifiedBy>Кандабарова Юлия Андреевна</cp:lastModifiedBy>
  <dcterms:modified xsi:type="dcterms:W3CDTF">2025-03-25T13:31:42Z</dcterms:modified>
  <cp:revision>128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i4>11</vt:i4>
  </property>
</Properties>
</file>