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320" r:id="rId4"/>
    <p:sldId id="322" r:id="rId5"/>
    <p:sldId id="292" r:id="rId6"/>
    <p:sldId id="291" r:id="rId7"/>
    <p:sldId id="328" r:id="rId8"/>
    <p:sldId id="330" r:id="rId9"/>
    <p:sldId id="331" r:id="rId10"/>
    <p:sldId id="332" r:id="rId11"/>
    <p:sldId id="313" r:id="rId12"/>
    <p:sldId id="327" r:id="rId13"/>
    <p:sldId id="326" r:id="rId14"/>
    <p:sldId id="323" r:id="rId15"/>
    <p:sldId id="319" r:id="rId16"/>
    <p:sldId id="324" r:id="rId17"/>
    <p:sldId id="27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040"/>
    <a:srgbClr val="0017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96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7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BAE23-D1DE-4900-94FD-AA8E89662FFC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2E5B6-B4F5-45AB-BD16-E05C0484B9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85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AB273F6-11C0-4BBB-B8BE-E35073868C04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3283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70F57-99DB-4364-8CC4-FB712DA37F9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61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2E5B6-B4F5-45AB-BD16-E05C0484B9A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224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786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114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715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04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447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59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852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37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039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08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62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20C92-691E-4F47-9584-CAA2AD9B67C7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268A6-8FD4-47C5-AF76-DE40DDB98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552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1.pn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png"/><Relationship Id="rId1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jpeg"/><Relationship Id="rId18" Type="http://schemas.openxmlformats.org/officeDocument/2006/relationships/image" Target="../media/image77.png"/><Relationship Id="rId3" Type="http://schemas.openxmlformats.org/officeDocument/2006/relationships/image" Target="../media/image63.jpe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" Type="http://schemas.openxmlformats.org/officeDocument/2006/relationships/image" Target="../media/image62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1.png"/><Relationship Id="rId15" Type="http://schemas.openxmlformats.org/officeDocument/2006/relationships/image" Target="../media/image74.jpe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44089" y="520996"/>
            <a:ext cx="3588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175B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https://suvorov.tularegion.ru/</a:t>
            </a:r>
            <a:endParaRPr lang="ru-RU" b="1" dirty="0">
              <a:solidFill>
                <a:srgbClr val="00175B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173" y="2351141"/>
            <a:ext cx="11987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МУНИЦИПАЛЬНОЕ ОБРАЗОВАНИЕ СУВОРОВСКИЙ  РАЙОН</a:t>
            </a:r>
            <a:endParaRPr lang="ru-RU" sz="4000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15" y="224538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10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3168" y="3513203"/>
            <a:ext cx="498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84" y="162353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37696" y="345031"/>
            <a:ext cx="11154303" cy="6810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ИНВЕСТИЦИОННЫЕ ПЛОЩАДКИ ТИПА «ГРИНФИЛД»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s://invest-tula.com/upload/iblock/cb0/cb0b134c562f74c1a01d1f69bdafa7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88" y="1507596"/>
            <a:ext cx="3903057" cy="2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87" y="4090880"/>
            <a:ext cx="3903057" cy="23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1"/>
          <p:cNvSpPr>
            <a:spLocks noChangeArrowheads="1"/>
          </p:cNvSpPr>
          <p:nvPr/>
        </p:nvSpPr>
        <p:spPr bwMode="auto">
          <a:xfrm>
            <a:off x="4481404" y="2054440"/>
            <a:ext cx="7128003" cy="360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762" tIns="48381" rIns="96762" bIns="48381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Суворов, ул. Железнодорожная, участок 5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площадь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2,1 га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газ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300 м3/час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1,1 МВт 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2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Суворов, ул. Железнодорожная, участок 117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0,72 га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газ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300 м3/час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0,9 МВт 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811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5112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КАДРЫ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8137" y="5801876"/>
            <a:ext cx="387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учреждение среднего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специального образования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9712" y="2928394"/>
            <a:ext cx="3324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10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учреждений 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общего образования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34714" y="2928395"/>
            <a:ext cx="32573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14 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детских садов и 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дошкольных блоков в ОУ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5783" y="4418776"/>
            <a:ext cx="3916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ОСНОВНЫЕ НАПРАВЛЕНИЯ ПОДГОТОВКИ: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электромонтер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сварщик</a:t>
            </a: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повар -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кондитер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21795" y="4141777"/>
            <a:ext cx="41702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ВЫПУСК В 2023 ГОДУ: </a:t>
            </a:r>
          </a:p>
          <a:p>
            <a:pPr algn="ctr"/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53 выпускника -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 12 сварщиков, 19 электриков, </a:t>
            </a:r>
          </a:p>
          <a:p>
            <a:pPr marL="342900" indent="-342900" algn="ctr">
              <a:buAutoNum type="arabicPlain" startAt="9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поваров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- кондитеров, 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13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поваров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314152" y="2928394"/>
            <a:ext cx="39006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>1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>ГОУ ТО «Суворовская 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>школа для обучающихся с ОВЗ»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pic>
        <p:nvPicPr>
          <p:cNvPr id="3074" name="Picture 2" descr="https://avatars.mds.yandex.net/get-altay/992583/2a000001629f7ee9783f8e31c990e0bfa5af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42" y="4097821"/>
            <a:ext cx="2746809" cy="166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815" y="1289739"/>
            <a:ext cx="2746810" cy="162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https://tulapressa.ru/wp-content/images/5bacddb99bbfd9.5374849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23" y="1354629"/>
            <a:ext cx="2639028" cy="1573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529" y="1339669"/>
            <a:ext cx="2608921" cy="1571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83" y="245789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7814171" y="4736990"/>
            <a:ext cx="536193" cy="774833"/>
          </a:xfrm>
          <a:prstGeom prst="homeP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ятиугольник 30"/>
          <p:cNvSpPr/>
          <p:nvPr/>
        </p:nvSpPr>
        <p:spPr>
          <a:xfrm rot="10800000">
            <a:off x="3961878" y="4742044"/>
            <a:ext cx="536193" cy="774833"/>
          </a:xfrm>
          <a:prstGeom prst="homeP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33" y="499834"/>
            <a:ext cx="1215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МУНИЦИПАЛИТЕТ ДЛЯ ЖИЗНИ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9677" y="1398453"/>
            <a:ext cx="3692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22 объекта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учреждений культуры 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775" y="1421581"/>
            <a:ext cx="3037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ГУЗ Суворовская «ЦРБ»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42720" y="2789514"/>
            <a:ext cx="26448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44756" y="1412337"/>
            <a:ext cx="3068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СК «Суворовец»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2775" y="4229315"/>
            <a:ext cx="2859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лавательный бассейн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646290" y="3983094"/>
            <a:ext cx="3460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Спортивно-оздоровительный комплекс «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Гераклион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82" y="230726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1857566"/>
            <a:ext cx="3037868" cy="20499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4634157"/>
            <a:ext cx="3037868" cy="203587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910" y="4634156"/>
            <a:ext cx="3032568" cy="20491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57194" y="4210772"/>
            <a:ext cx="296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 Борцовских зала</a:t>
            </a:r>
          </a:p>
        </p:txBody>
      </p:sp>
      <p:sp>
        <p:nvSpPr>
          <p:cNvPr id="12" name="AutoShape 2" descr="https://mail.tularegion.ru/owa/service.svc/s/GetFileAttachment?id=AAMkADk4MGNkZDYzLWMwODYtNDc4OS1hYzgyLTFjM2I1ZmRjMWUxOABGAAAAAABWNQrsK%2BexT47zW%2FJ5s%2B2%2FBwBHf2wiHLdeSZlaFuU0%2B%2FRTAAAAOdiWAACuoLARHDQeTrzs2YupgFzZAAZz%2Be3VAAABEgAQAG5v%2BkmaUaJHjEYcBagRrYo%3D&amp;isImagePreview=True&amp;X-OWA-CANARY=aGhgD0v0qEWp6vJ2RONTSKiPONT7AdwIAMeuTW2J-V3ys7gabnQv8NIvTIdWKnOFPOSHMDwkIFU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171" y="4591317"/>
            <a:ext cx="2995740" cy="207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AutoShape 5" descr="https://mail.tularegion.ru/owa/service.svc/s/GetFileAttachment?id=AAMkADk4MGNkZDYzLWMwODYtNDc4OS1hYzgyLTFjM2I1ZmRjMWUxOABGAAAAAABWNQrsK%2BexT47zW%2FJ5s%2B2%2FBwBHf2wiHLdeSZlaFuU0%2B%2FRTAAAAOdiWAACuoLARHDQeTrzs2YupgFzZAAZz%2Be3VAAABEgAQAIKkg35cG99NgyH1NJSQiWg%3D&amp;isImagePreview=True&amp;X-OWA-CANARY=vvaLTay7D0S-rSSJ3M2-ebt7T_P7AdwIGFjah1rSLjPuSd5z9MC_dl4c_TVw1CGRTuV-EZAoHgM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756" y="1901602"/>
            <a:ext cx="3068155" cy="2005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9909" y="1957011"/>
            <a:ext cx="3032568" cy="195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6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546430"/>
            <a:ext cx="3393995" cy="18902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125" y="2619236"/>
            <a:ext cx="3563849" cy="186139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3220" y="4583205"/>
            <a:ext cx="3460305" cy="188784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1193901" y="544674"/>
            <a:ext cx="10998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МУНИЦИПАЛИТЕТ ДЛЯ ЖИЗНИ - ТУРИЗМ</a:t>
            </a:r>
            <a:endParaRPr lang="ru-RU" sz="2800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1395989"/>
            <a:ext cx="12192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22 туристических объекта расположено на территории Суворовского района</a:t>
            </a:r>
            <a:endParaRPr lang="ru-RU" sz="200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" y="282864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83205"/>
            <a:ext cx="3670543" cy="18878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963871"/>
            <a:ext cx="450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ООО «Санаторий (курорт)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Краинка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51915" y="2275945"/>
            <a:ext cx="356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г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Чекалин, Соборная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гора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65554" y="1983575"/>
            <a:ext cx="4026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Санаторий «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Лихвинские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воды»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27" y="4583205"/>
            <a:ext cx="3564284" cy="1931219"/>
          </a:xfrm>
          <a:prstGeom prst="rect">
            <a:avLst/>
          </a:prstGeom>
          <a:effectLst>
            <a:softEdge rad="63500"/>
          </a:effec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4676402" y="2631599"/>
            <a:ext cx="1863294" cy="123103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743844" y="2303545"/>
            <a:ext cx="1733138" cy="147874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utoShape 2" descr="https://mail.tularegion.ru/owa/service.svc/s/GetFileAttachment?id=AAMkADU4MzU1ZjYyLWIxNTAtNDE0My1hZDRjLTgxMzlmNDg0OWZjZgBGAAAAAADdq%2B%2FaIyz4Trxvx7KbyLqMBwC%2BuEqnediVSYH3cUcsaLUpAAAAR6TmAABpl2sz%2Bb3vSJS%2BJq%2Bu%2BYYZAAbNqt3ZAAABEgAQANyyt1aTHLdAi72hLrgtIAI%3D&amp;isImagePreview=True&amp;X-OWA-CANARY=q47p-X2RLUSytsQOboYJqpy6MQw0AtwIaEyLPDKnxdSJOLkYh3rW4nDhrKL60dsvOuvnNCqNQYE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AutoShape 4" descr="https://mail.tularegion.ru/owa/service.svc/s/GetFileAttachment?id=AAMkADU4MzU1ZjYyLWIxNTAtNDE0My1hZDRjLTgxMzlmNDg0OWZjZgBGAAAAAADdq%2B%2FaIyz4Trxvx7KbyLqMBwC%2BuEqnediVSYH3cUcsaLUpAAAAR6TmAABpl2sz%2Bb3vSJS%2BJq%2Bu%2BYYZAAbNqt3ZAAABEgAQANyyt1aTHLdAi72hLrgtIAI%3D&amp;isImagePreview=True&amp;X-OWA-CANARY=q47p-X2RLUSytsQOboYJqpy6MQw0AtwIaEyLPDKnxdSJOLkYh3rW4nDhrKL60dsvOuvnNCqNQYE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220" y="2631599"/>
            <a:ext cx="3460305" cy="1863915"/>
          </a:xfrm>
          <a:prstGeom prst="rect">
            <a:avLst/>
          </a:prstGeom>
          <a:effectLst>
            <a:softEdge rad="63500"/>
          </a:effectLst>
        </p:spPr>
      </p:pic>
      <p:cxnSp>
        <p:nvCxnSpPr>
          <p:cNvPr id="39" name="Прямая со стрелкой 38"/>
          <p:cNvCxnSpPr/>
          <p:nvPr/>
        </p:nvCxnSpPr>
        <p:spPr>
          <a:xfrm flipH="1">
            <a:off x="8813309" y="2333203"/>
            <a:ext cx="1525699" cy="130552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37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471695"/>
            <a:ext cx="12108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ПРЕФЕРЕНЦИИ ДЛЯ ИНВЕСТОРОВ </a:t>
            </a:r>
            <a:endParaRPr lang="ru-RU" sz="2800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8026" y="1718030"/>
            <a:ext cx="56074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ПОДДЕРЖКА ИНВЕСТИЦИОННОЙ ДЕЯТЕЛЬНОСТИ В ФОРМЕ КАПИТАЛЬНЫХ ВЛОЖЕНИЙ 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(закон Тульской области №1390-ЗТО от 06.02.2010)</a:t>
            </a:r>
            <a:endParaRPr lang="ru-RU" sz="1100" b="1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02319" y="1622150"/>
            <a:ext cx="506758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ПОДДЕРЖКА УЧАСТНИКОВ СПЕЦИАЛЬНЫХ ИНВЕСТИЦИОННЫХ КОНТРАКТОВ (СПИК)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(закон Тульской области №33-ЗТО от 27.04.2017)</a:t>
            </a:r>
            <a:endParaRPr lang="ru-RU" sz="1100" b="1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4958" y="2415969"/>
            <a:ext cx="1048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0</a:t>
            </a:r>
            <a:r>
              <a:rPr lang="ru-RU" sz="32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32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0112" y="2464176"/>
            <a:ext cx="202338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(на 4 налоговых периода)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7364" y="2326803"/>
            <a:ext cx="1167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15,5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58887" y="2360720"/>
            <a:ext cx="229485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прибыль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(срок действия до 01.01.2025 г.)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799" y="2970931"/>
            <a:ext cx="6257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(не менее 100 млн руб. капитальных вложений в объекты недвижимого имущества)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8284" y="3660165"/>
            <a:ext cx="547124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ПОДДЕРЖКА УЧАСТНИКОВ РЕГИОНАЛЬНЫХ ИНВЕСТИЦИОННЫХ ПРОЕКТОВ (РИП)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(закон Тульской области №112-ЗТО от 28.11.2019)</a:t>
            </a:r>
            <a:endParaRPr lang="ru-RU" sz="1100" b="1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5368" y="4423143"/>
            <a:ext cx="148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12,5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00527" y="4487345"/>
            <a:ext cx="218964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 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(на 4 налоговых периода)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05406" y="4435791"/>
            <a:ext cx="1858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13,5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48435" y="4409904"/>
            <a:ext cx="206521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прибыль</a:t>
            </a:r>
          </a:p>
          <a:p>
            <a:r>
              <a:rPr lang="ru-RU" sz="1050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(на 4 налоговых периода)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2387" y="4856040"/>
            <a:ext cx="36706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(не менее 5 млрд руб. капиталовложений)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49299" y="4025937"/>
            <a:ext cx="50564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ЗАЩИТА И ПООЩРЕНИЕ КАПИТАЛОВЛОЖЕНИЙ (СЗПК)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(Федеральный закон №69-ФЗ от 01.04.2020)</a:t>
            </a:r>
            <a:endParaRPr lang="ru-RU" sz="1100" b="1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69086" y="4502991"/>
            <a:ext cx="4976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Стабилизационная оговорка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Возмещение </a:t>
            </a:r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затрат</a:t>
            </a:r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на уплату процентов по кредитам и займам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Возмещение затрат на инфраструктуру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3283" y="4837325"/>
            <a:ext cx="33951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(не менее 100 млн руб. капиталовложений)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90796" y="2250323"/>
            <a:ext cx="663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24185" y="2338089"/>
            <a:ext cx="3925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имущество </a:t>
            </a:r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(на 5 налоговых  периодов)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9393" y="2731743"/>
            <a:ext cx="850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spc="-30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1,1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22292" y="2797531"/>
            <a:ext cx="1987488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(до 7 налоговых периодов)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41394" y="2784991"/>
            <a:ext cx="750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-30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1,5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200674" y="2772123"/>
            <a:ext cx="36576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(до 10 налоговых периодов)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91670" y="3246247"/>
            <a:ext cx="718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15734" y="3312252"/>
            <a:ext cx="2000605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 на прибыль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(до 8 налоговых периодов)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469507" y="3264870"/>
            <a:ext cx="1226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-30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10</a:t>
            </a:r>
            <a:r>
              <a:rPr lang="ru-RU" sz="2400" b="1" spc="-1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%</a:t>
            </a:r>
            <a:endParaRPr lang="ru-RU" sz="24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175693" y="3259841"/>
            <a:ext cx="20163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Налог 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(до конца действия СПИК)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680563" y="3960862"/>
            <a:ext cx="5511437" cy="2897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72018" y="5438019"/>
            <a:ext cx="5445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ПРЕДОСТАВЛЕНИЕ ЗЕМЕЛЬНОГО УЧАСТКА В АРЕНДУ БЕЗ ПРОВЕДЕНИЯ ТОРГОВ </a:t>
            </a:r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(закон Тульской области №61-ЗТО от 15.07.2016)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09526" y="5512230"/>
            <a:ext cx="563624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ИНВЕСТИЦИОННЫЙ НАЛОГОВЫЙ ВЫЧЕТ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(закон Тульской области №51-ЗТО от 01.07.2017)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2018" y="6022445"/>
            <a:ext cx="495247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ПРЕДОСТАВЛЕНИЕ СУБСИДИЙ ОРГАНИЗАЦИЯМ ПРИ ОСУЩЕСТВЛЕНИИ КАПИТАЛЬНЫХ ВЛОЖЕНИЙ</a:t>
            </a:r>
            <a:endParaRPr lang="ru-RU" sz="1200" dirty="0" smtClean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(постановление Правительства Тульской области №354 от 16.07.2013)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30851" y="6096376"/>
            <a:ext cx="535514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БЮДЖЕТНЫЕ АССИГНОВАНИЯ ИНВЕСТИЦИОННОГО ФОНДА</a:t>
            </a:r>
            <a:endParaRPr lang="ru-RU" sz="1200" dirty="0" smtClean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050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(постановление Правительства Тульской области №759 от 18.12.2013)</a:t>
            </a:r>
            <a:endParaRPr lang="ru-RU" sz="105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6803066" y="4856040"/>
            <a:ext cx="241218" cy="2218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18" y="223216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Пятиугольник 58"/>
          <p:cNvSpPr/>
          <p:nvPr/>
        </p:nvSpPr>
        <p:spPr>
          <a:xfrm>
            <a:off x="722074" y="1797656"/>
            <a:ext cx="330857" cy="648112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ятиугольник 60"/>
          <p:cNvSpPr/>
          <p:nvPr/>
        </p:nvSpPr>
        <p:spPr>
          <a:xfrm>
            <a:off x="757728" y="3750834"/>
            <a:ext cx="330857" cy="648112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ятиугольник 61"/>
          <p:cNvSpPr/>
          <p:nvPr/>
        </p:nvSpPr>
        <p:spPr>
          <a:xfrm>
            <a:off x="6785557" y="1731455"/>
            <a:ext cx="330857" cy="648112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ятиугольник 62"/>
          <p:cNvSpPr/>
          <p:nvPr/>
        </p:nvSpPr>
        <p:spPr>
          <a:xfrm>
            <a:off x="6838856" y="4083585"/>
            <a:ext cx="330857" cy="648112"/>
          </a:xfrm>
          <a:prstGeom prst="homePlat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4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51" name="Прямая соединительная линия 2"/>
          <p:cNvCxnSpPr>
            <a:cxnSpLocks/>
          </p:cNvCxnSpPr>
          <p:nvPr/>
        </p:nvCxnSpPr>
        <p:spPr>
          <a:xfrm>
            <a:off x="11182351" y="209551"/>
            <a:ext cx="0" cy="5842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11182352" y="192089"/>
            <a:ext cx="1009649" cy="601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32" indent="-285744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2971" indent="-228594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160" indent="-228594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349" indent="-228594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537" indent="-2285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726" indent="-2285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8914" indent="-2285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103" indent="-2285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5365" name="TextBox 26"/>
          <p:cNvSpPr txBox="1">
            <a:spLocks noChangeArrowheads="1"/>
          </p:cNvSpPr>
          <p:nvPr/>
        </p:nvSpPr>
        <p:spPr bwMode="auto">
          <a:xfrm>
            <a:off x="1189141" y="454429"/>
            <a:ext cx="11002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ИНВЕСТИЦИОННЫЕ ПРОЕКТЫ</a:t>
            </a:r>
            <a:endParaRPr lang="ru-RU" alt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3" name="Рисунок 22" descr="https://mcx.gov.ru/upload/medialibrary/b90/b906b741c7a5d62eb5058439814d1e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" y="1590603"/>
            <a:ext cx="3836508" cy="1783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C:\новый\доклад г суворов и район соц эконом 2019\яблочный спас фото 2020\IMG-20200929-WA001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18" y="3937185"/>
            <a:ext cx="3921797" cy="2004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C:\новый\доклад г суворов и район соц эконом 2019\яблочный спас фото 2020\IMG-20200929-WA00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166" y="4939195"/>
            <a:ext cx="1269307" cy="10227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26" name="Рисунок 25" descr="https://sdelanounas.ru/i/c/2/r/c2RlbGFub3VuYXMucnUvdXBsb2Fkcy80LzkvNDkyMTUyNDQxMzk4OV9vcmlnLmpwZWc_X19pZD0xMDYzMzU=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1" y="2184257"/>
            <a:ext cx="1474776" cy="119013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27" name="Рисунок 26" descr="photo_2020-10-21_15-14-38 (3)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464" y="1607654"/>
            <a:ext cx="4320480" cy="1643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https://chekamol.ru/wp-content/uploads/2022/06/molTsel-230622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766" y="2086752"/>
            <a:ext cx="895773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https://chekamol.ru/wp-content/uploads/2022/06/yogK-230622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5644" y="2229697"/>
            <a:ext cx="787400" cy="1035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https://chekamol.ru/wp-content/uploads/2020/11/photo_2020-10-21_15-14-39-3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12227"/>
            <a:ext cx="1461853" cy="107058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31" name="Рисунок 30" descr="https://invest-tula.com/upload/resize_cache/iblock/4da/460_460_1/4da4f36710ef506e425ba65c4fdf028c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927" y="3902927"/>
            <a:ext cx="4320479" cy="2038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https://thumb.tildacdn.com/tild3838-6361-4035-b739-303038343762/-/resize/728x/-/format/webp/Frame_14_35.pn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39" y="5022968"/>
            <a:ext cx="1261088" cy="93895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33" name="Рисунок 32" descr="https://invest-tula.com/upload/iblock/9f0/9f0fddba8678dc1e5b50089cd2dd034d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717" y="4773150"/>
            <a:ext cx="1248137" cy="112493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601791" y="1269100"/>
            <a:ext cx="4124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Инвестор – ООО «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Агрофармтрест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3266" y="3352294"/>
            <a:ext cx="46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Инвестор - ООО «Завод натуральных напитков «Яблочный спас»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44036" y="1265347"/>
            <a:ext cx="5330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Инвестор – ООО «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Чекалинский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молочный завод»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163806" y="3423592"/>
            <a:ext cx="4320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Инвестор – ООО «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Трансхим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92313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За 5 лет объем инвестиций в основной капитал за счет всех источников финансирования увеличился в 3 раза</a:t>
            </a:r>
          </a:p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За 2022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год – 707 млн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427 тыс. рублей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В 2023 году (оценка) объем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инвестиций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составит 810 млн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. рублей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(114 % к уровню 2022 года)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65" y="188480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33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509056"/>
            <a:ext cx="12246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ИСТОРИЯ УСПЕХА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40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089898"/>
            <a:ext cx="12191999" cy="440120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     </a:t>
            </a:r>
          </a:p>
          <a:p>
            <a:pPr algn="just">
              <a:tabLst>
                <a:tab pos="810260" algn="l"/>
              </a:tabLst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just">
              <a:tabLst>
                <a:tab pos="810260" algn="l"/>
              </a:tabLst>
            </a:pP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810260" algn="l"/>
              </a:tabLst>
            </a:pP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s://s12.stc.yc.kpcdn.net/share/i/12/10212760/wr-96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40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134" y="1891629"/>
            <a:ext cx="2071065" cy="81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s.rbk.ru/v1_companies_s3/resized/1200xH/media/trademarks/8cc7650b-1cf6-4ddf-bd9d-c6bb753152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2" y="3591688"/>
            <a:ext cx="1833418" cy="100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335" y="3702504"/>
            <a:ext cx="2800187" cy="67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30" y="185652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983" y="1683957"/>
            <a:ext cx="2095430" cy="13250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170" y="3410110"/>
            <a:ext cx="1652419" cy="103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477499" y="4417151"/>
            <a:ext cx="2422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810260" algn="l"/>
              </a:tabLst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ИП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Звездочкина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Т.Н. </a:t>
            </a:r>
            <a:endParaRPr lang="ru-RU" sz="14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126" y="3583968"/>
            <a:ext cx="1401887" cy="1081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8065" y="6081933"/>
            <a:ext cx="15691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АО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Черепетский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рыбхоз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2" descr="https://thumbs.dreamstime.com/z/fish-vector-waves-symbols-business-5432412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40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8" name="Picture 4" descr="C:\Users\User\Desktop\рыбк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3" y="5032161"/>
            <a:ext cx="1464606" cy="107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904" y="5213357"/>
            <a:ext cx="1655903" cy="108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582739" y="6312060"/>
            <a:ext cx="2257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ООО «Тульский следопыт»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840513" y="5213356"/>
            <a:ext cx="1697291" cy="100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569807" y="6297377"/>
            <a:ext cx="20689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ООО   «Заря»</a:t>
            </a:r>
          </a:p>
          <a:p>
            <a:pPr algn="ctr"/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880" y="4955611"/>
            <a:ext cx="1698215" cy="1300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537804" y="6305487"/>
            <a:ext cx="205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ООО «Азимут»</a:t>
            </a:r>
          </a:p>
          <a:p>
            <a:pPr algn="ctr"/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533" y="5104435"/>
            <a:ext cx="1527254" cy="112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871" y="5059690"/>
            <a:ext cx="1689903" cy="1156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7667466" y="6327621"/>
            <a:ext cx="2204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ООО РТА «Суворов» </a:t>
            </a:r>
          </a:p>
          <a:p>
            <a:pPr algn="ctr"/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872213" y="6310750"/>
            <a:ext cx="2348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ООО Агрофирма «Экспресс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utoShape 11" descr="https://tulapressa.ru/wp-content/images/57f26139957dd3.69794363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40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4" name="Picture 6" descr="https://sun9-5.userapi.com/impf/c855720/v855720613/532cc/DmNOj7DWYaU.jpg?size=237x325&amp;quality=96&amp;sign=5eaccb2652318328703d4079089e9bf5&amp;type=album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29" y="3134981"/>
            <a:ext cx="1647829" cy="181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986" y="1576851"/>
            <a:ext cx="2071349" cy="14425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" descr="C:\Users\User\Desktop\агроформ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057" y="1671109"/>
            <a:ext cx="2036662" cy="133164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" y="1373430"/>
            <a:ext cx="2356794" cy="1783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00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29785"/>
            <a:ext cx="6120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Глава администрации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муниципального  образования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Суворовский район 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Сорокин Геннадий Викторович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Тел. 8-962-276-77-33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: </a:t>
            </a:r>
            <a:r>
              <a:rPr lang="en-US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Gennadiy.Sorokin@tularegion.ru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9701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41983" y="4129785"/>
            <a:ext cx="6120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Инвестиционный уполномоченный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муниципального образования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Суворовский район 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err="1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Кухтинова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 Лариса Викторовна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Тел. 8-920-760-05-17</a:t>
            </a:r>
          </a:p>
          <a:p>
            <a:pPr algn="ctr"/>
            <a:endParaRPr lang="ru-RU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E-mail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:</a:t>
            </a:r>
            <a:r>
              <a:rPr lang="en-US" dirty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Larisa.Kuhtinova@tularegion.ru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084" y="1174027"/>
            <a:ext cx="2348155" cy="29557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89" y="207787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47602" y="429297"/>
            <a:ext cx="10983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МУНИЦИПАЛЬНОЕ ОБРАЗОВАНИЕ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СУВОРОВСКИЙ  РАЙОН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dzeninfra.ru/get-zen_doc/4055701/pub_63a437d2621a4a1553861369_63a43f15621a4a155387e0ca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842" y="1174027"/>
            <a:ext cx="3225053" cy="295575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8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8085" y="574285"/>
            <a:ext cx="10983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МУНИЦИПАЛЬНОЕ ОБРАЗОВАНИЕ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СУВОРОВСКИЙ  РАЙОН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575" y="1887209"/>
            <a:ext cx="486849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муниципального образования Суворовский район -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1066 км2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Население -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35043 чел.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Городские населенные пункты: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ород Суворов – 17043 чел.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город Чекалин – 904 чел.</a:t>
            </a:r>
          </a:p>
          <a:p>
            <a:endParaRPr lang="ru-RU" b="1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Сельские поселения (143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н.п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.):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 Северо-Западное – 13201чел.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 Юго – Восточное  - 3464 чел.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Среднемесячная заработная плата -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47330,4 руб.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2360" y="2048461"/>
            <a:ext cx="43096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Ближайшие аэропорты: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Домодедово – 2:45 часа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Внуково – 3:11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часа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Калуга – 59 мин.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Расстояние до федеральных трасс: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М2 «Крым» - 100 км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М4 «Дон» - 152 км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Расстояние до г. Москва -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243 км</a:t>
            </a:r>
          </a:p>
          <a:p>
            <a:endParaRPr lang="ru-RU" dirty="0">
              <a:latin typeface="Century Gothic" panose="020B0502020202020204" pitchFamily="34" charset="0"/>
            </a:endParaRPr>
          </a:p>
          <a:p>
            <a:endParaRPr lang="ru-RU" dirty="0" smtClean="0">
              <a:latin typeface="Century Gothic" panose="020B0502020202020204" pitchFamily="34" charset="0"/>
            </a:endParaRPr>
          </a:p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7" name="AutoShape 2" descr="blob:https://web.telegram.org/07c9abed-ec7c-40a6-8c90-f79619f287c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Century Gothic" panose="020B0502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450" y="1216637"/>
            <a:ext cx="3978023" cy="523046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2" y="255957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6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772" y="1069144"/>
            <a:ext cx="2551344" cy="158684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63" y="4932847"/>
            <a:ext cx="2601719" cy="166374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4339" name="TextBox 35"/>
          <p:cNvSpPr txBox="1">
            <a:spLocks noChangeArrowheads="1"/>
          </p:cNvSpPr>
          <p:nvPr/>
        </p:nvSpPr>
        <p:spPr bwMode="auto">
          <a:xfrm>
            <a:off x="125272" y="339355"/>
            <a:ext cx="120667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ЭКОНОМИКА </a:t>
            </a:r>
            <a:endParaRPr lang="ru-RU" alt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1182351" y="209551"/>
            <a:ext cx="0" cy="5842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22"/>
          <p:cNvSpPr/>
          <p:nvPr/>
        </p:nvSpPr>
        <p:spPr>
          <a:xfrm>
            <a:off x="136459" y="1207833"/>
            <a:ext cx="7236123" cy="2832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345" name="Прямоугольник 38"/>
          <p:cNvSpPr>
            <a:spLocks noChangeArrowheads="1"/>
          </p:cNvSpPr>
          <p:nvPr/>
        </p:nvSpPr>
        <p:spPr bwMode="auto">
          <a:xfrm>
            <a:off x="0" y="1260309"/>
            <a:ext cx="12163260" cy="78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6</a:t>
            </a:r>
            <a:r>
              <a:rPr lang="ru-RU" altLang="ru-RU" sz="21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крупных и средних предприятий </a:t>
            </a:r>
          </a:p>
          <a:p>
            <a:pPr algn="ctr"/>
            <a:r>
              <a:rPr lang="ru-RU" altLang="ru-RU" sz="21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занято промышленным производством </a:t>
            </a:r>
          </a:p>
        </p:txBody>
      </p:sp>
      <p:sp>
        <p:nvSpPr>
          <p:cNvPr id="14346" name="Прямоугольник 39"/>
          <p:cNvSpPr>
            <a:spLocks noChangeArrowheads="1"/>
          </p:cNvSpPr>
          <p:nvPr/>
        </p:nvSpPr>
        <p:spPr bwMode="auto">
          <a:xfrm>
            <a:off x="2878555" y="2115110"/>
            <a:ext cx="6661075" cy="10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ru-RU" altLang="ru-RU" sz="2133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altLang="ru-RU" sz="21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Численность населения </a:t>
            </a:r>
          </a:p>
          <a:p>
            <a:pPr algn="ctr"/>
            <a:r>
              <a:rPr lang="ru-RU" altLang="ru-RU" sz="21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в трудоспособном возрасте – </a:t>
            </a:r>
            <a:r>
              <a:rPr lang="en-US" altLang="ru-RU" sz="21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19117</a:t>
            </a:r>
            <a:r>
              <a:rPr lang="ru-RU" altLang="ru-RU" sz="21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altLang="ru-RU" sz="21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чел.</a:t>
            </a:r>
            <a:endParaRPr lang="ru-RU" altLang="ru-RU" sz="2133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349" name="Прямоугольник 42"/>
          <p:cNvSpPr>
            <a:spLocks noChangeArrowheads="1"/>
          </p:cNvSpPr>
          <p:nvPr/>
        </p:nvSpPr>
        <p:spPr bwMode="auto">
          <a:xfrm>
            <a:off x="2858132" y="3623438"/>
            <a:ext cx="6586777" cy="84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</a:pPr>
            <a:r>
              <a:rPr lang="ru-RU" altLang="ru-RU" sz="21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Темп роста отгруженной продукции </a:t>
            </a:r>
          </a:p>
          <a:p>
            <a:pPr algn="ctr">
              <a:lnSpc>
                <a:spcPct val="115000"/>
              </a:lnSpc>
            </a:pPr>
            <a:r>
              <a:rPr lang="ru-RU" altLang="ru-RU" sz="21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(в млрд. руб</a:t>
            </a:r>
            <a:r>
              <a:rPr lang="ru-RU" altLang="ru-RU" sz="21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.)</a:t>
            </a:r>
            <a:endParaRPr lang="ru-RU" altLang="ru-RU" sz="2133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21" y="1057812"/>
            <a:ext cx="2561874" cy="159817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9472715" y="4504895"/>
            <a:ext cx="258322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АО ТНС </a:t>
            </a:r>
            <a:r>
              <a:rPr lang="ru-RU" sz="1333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Энерго</a:t>
            </a:r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Тула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63" y="3022965"/>
            <a:ext cx="2652692" cy="1507139"/>
          </a:xfrm>
          <a:prstGeom prst="rect">
            <a:avLst/>
          </a:prstGeom>
          <a:effectLst>
            <a:softEdge rad="31750"/>
          </a:effec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155956"/>
              </p:ext>
            </p:extLst>
          </p:nvPr>
        </p:nvGraphicFramePr>
        <p:xfrm>
          <a:off x="2918861" y="4991416"/>
          <a:ext cx="6487372" cy="1628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7227">
                  <a:extLst>
                    <a:ext uri="{9D8B030D-6E8A-4147-A177-3AD203B41FA5}">
                      <a16:colId xmlns:a16="http://schemas.microsoft.com/office/drawing/2014/main" val="3257691843"/>
                    </a:ext>
                  </a:extLst>
                </a:gridCol>
                <a:gridCol w="1551008">
                  <a:extLst>
                    <a:ext uri="{9D8B030D-6E8A-4147-A177-3AD203B41FA5}">
                      <a16:colId xmlns:a16="http://schemas.microsoft.com/office/drawing/2014/main" val="1695073702"/>
                    </a:ext>
                  </a:extLst>
                </a:gridCol>
                <a:gridCol w="1481559">
                  <a:extLst>
                    <a:ext uri="{9D8B030D-6E8A-4147-A177-3AD203B41FA5}">
                      <a16:colId xmlns:a16="http://schemas.microsoft.com/office/drawing/2014/main" val="1864702278"/>
                    </a:ext>
                  </a:extLst>
                </a:gridCol>
                <a:gridCol w="2027578">
                  <a:extLst>
                    <a:ext uri="{9D8B030D-6E8A-4147-A177-3AD203B41FA5}">
                      <a16:colId xmlns:a16="http://schemas.microsoft.com/office/drawing/2014/main" val="3675913068"/>
                    </a:ext>
                  </a:extLst>
                </a:gridCol>
              </a:tblGrid>
              <a:tr h="580007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2018</a:t>
                      </a:r>
                      <a:endParaRPr lang="ru-RU" sz="24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2021</a:t>
                      </a: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2022</a:t>
                      </a:r>
                      <a:endParaRPr lang="ru-RU" sz="24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2023 (план)</a:t>
                      </a:r>
                      <a:endParaRPr lang="ru-RU" sz="2400" b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543105"/>
                  </a:ext>
                </a:extLst>
              </a:tr>
              <a:tr h="53438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11,1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15,2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15,3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11,2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774819"/>
                  </a:ext>
                </a:extLst>
              </a:tr>
              <a:tr h="514460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31256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1275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1275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1275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121920" marR="121920" marT="60960" marB="6096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00250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513" y="4852785"/>
            <a:ext cx="2578111" cy="156860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TextBox 3"/>
          <p:cNvSpPr txBox="1"/>
          <p:nvPr/>
        </p:nvSpPr>
        <p:spPr>
          <a:xfrm>
            <a:off x="9163543" y="6365465"/>
            <a:ext cx="3018869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ООО </a:t>
            </a:r>
            <a:r>
              <a:rPr lang="ru-RU" sz="1333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Пищекомбинат </a:t>
            </a:r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«</a:t>
            </a:r>
            <a:r>
              <a:rPr lang="ru-RU" sz="1333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Лужковский</a:t>
            </a:r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» Плюс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488656" y="2656728"/>
            <a:ext cx="242792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ООО «Абсолют»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4424" y="2663134"/>
            <a:ext cx="264413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Черепетская</a:t>
            </a:r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ГРЭС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5272" y="4440377"/>
            <a:ext cx="2781089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Филиал АО Газпром газораспределение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0278" y="6500689"/>
            <a:ext cx="257288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67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Филиал ПАО </a:t>
            </a:r>
            <a:r>
              <a:rPr lang="ru-RU" sz="1467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Россети</a:t>
            </a:r>
            <a:r>
              <a:rPr lang="ru-RU" sz="1467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715" y="2985023"/>
            <a:ext cx="2551343" cy="150713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4" y="166690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3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51" name="Прямая соединительная линия 2"/>
          <p:cNvCxnSpPr>
            <a:cxnSpLocks/>
          </p:cNvCxnSpPr>
          <p:nvPr/>
        </p:nvCxnSpPr>
        <p:spPr>
          <a:xfrm>
            <a:off x="11182351" y="209551"/>
            <a:ext cx="0" cy="5842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TextBox 35"/>
          <p:cNvSpPr txBox="1">
            <a:spLocks noChangeArrowheads="1"/>
          </p:cNvSpPr>
          <p:nvPr/>
        </p:nvSpPr>
        <p:spPr bwMode="auto">
          <a:xfrm>
            <a:off x="0" y="421404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СЕЛЬСКОЕ ХОЗЯЙСТВО</a:t>
            </a:r>
            <a:endParaRPr lang="ru-RU" alt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0488" name="Прямоугольник 8"/>
          <p:cNvSpPr>
            <a:spLocks noChangeArrowheads="1"/>
          </p:cNvSpPr>
          <p:nvPr/>
        </p:nvSpPr>
        <p:spPr bwMode="auto">
          <a:xfrm>
            <a:off x="7585527" y="4505141"/>
            <a:ext cx="4606473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15000"/>
              </a:lnSpc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Собрано – 6912 тонн  зерновых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и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зернобобовых, 600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тонн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картофеля</a:t>
            </a:r>
          </a:p>
          <a:p>
            <a:pPr algn="ctr">
              <a:lnSpc>
                <a:spcPct val="115000"/>
              </a:lnSpc>
            </a:pPr>
            <a:endParaRPr lang="ru-RU" alt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Произведено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- 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3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617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тонн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молока, </a:t>
            </a:r>
          </a:p>
          <a:p>
            <a:pPr algn="ctr">
              <a:lnSpc>
                <a:spcPct val="115000"/>
              </a:lnSpc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53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тонны мяса</a:t>
            </a:r>
          </a:p>
        </p:txBody>
      </p:sp>
      <p:sp>
        <p:nvSpPr>
          <p:cNvPr id="20492" name="Прямоугольник 12"/>
          <p:cNvSpPr>
            <a:spLocks noChangeArrowheads="1"/>
          </p:cNvSpPr>
          <p:nvPr/>
        </p:nvSpPr>
        <p:spPr bwMode="auto">
          <a:xfrm>
            <a:off x="2901258" y="2042773"/>
            <a:ext cx="6416362" cy="12464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600"/>
              </a:lnSpc>
            </a:pPr>
            <a:r>
              <a:rPr lang="ru-RU" altLang="ru-RU" sz="2667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7</a:t>
            </a:r>
            <a:r>
              <a:rPr lang="ru-RU" altLang="ru-RU" sz="2667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ans"/>
                <a:cs typeface="PT Sans"/>
              </a:rPr>
              <a:t>  </a:t>
            </a:r>
            <a:r>
              <a:rPr lang="ru-RU" altLang="ru-RU" sz="2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ans"/>
                <a:cs typeface="PT Sans"/>
              </a:rPr>
              <a:t>сельскохозяйственных </a:t>
            </a:r>
            <a:r>
              <a:rPr lang="ru-RU" altLang="ru-RU" sz="24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организаций</a:t>
            </a:r>
          </a:p>
          <a:p>
            <a:pPr algn="ctr">
              <a:lnSpc>
                <a:spcPts val="2600"/>
              </a:lnSpc>
              <a:spcBef>
                <a:spcPts val="600"/>
              </a:spcBef>
            </a:pPr>
            <a:r>
              <a:rPr lang="ru-RU" altLang="ru-RU" sz="2667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7879 </a:t>
            </a:r>
            <a:r>
              <a:rPr lang="ru-RU" altLang="ru-RU" sz="2267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личных </a:t>
            </a:r>
            <a:r>
              <a:rPr lang="ru-RU" altLang="ru-RU" sz="2267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подсобных хозяйств</a:t>
            </a:r>
          </a:p>
          <a:p>
            <a:pPr algn="ctr">
              <a:lnSpc>
                <a:spcPts val="2600"/>
              </a:lnSpc>
              <a:spcBef>
                <a:spcPts val="600"/>
              </a:spcBef>
            </a:pPr>
            <a:r>
              <a:rPr lang="ru-RU" altLang="ru-RU" sz="2667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18</a:t>
            </a:r>
            <a:r>
              <a:rPr lang="ru-RU" altLang="ru-RU" sz="2667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ans"/>
                <a:cs typeface="PT Sans"/>
              </a:rPr>
              <a:t>   </a:t>
            </a:r>
            <a:r>
              <a:rPr lang="ru-RU" altLang="ru-RU" sz="2667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КФХ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0" y="4193518"/>
            <a:ext cx="4289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Земли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сельскохозяйственного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назначения – 59664 га</a:t>
            </a:r>
          </a:p>
          <a:p>
            <a:pPr algn="ctr"/>
            <a:endParaRPr lang="ru-RU" alt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8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997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га - обрабатываемые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земли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8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385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га - посевная площадь, в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т.ч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3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258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га -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</a:rPr>
              <a:t>под зерновыми и зернобобовыми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Рисунок 24" descr="C:\Users\User\Desktop\1619519593_11-oir_mobi-p-kholmogorskaya-poroda-korov-zhivotnie-kras-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7620" y="1665486"/>
            <a:ext cx="2771062" cy="209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26" name="Рисунок 25" descr="C:\Users\User\Desktop\24.Ubork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424" y="1665486"/>
            <a:ext cx="2666834" cy="209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163" y="4387417"/>
            <a:ext cx="3102593" cy="216748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4" y="166690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36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170" y="569392"/>
            <a:ext cx="11061830" cy="514350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ПРИОРИТЕТНЫЕ НАПРАВЛЕНИЯ ДЛЯ ИНВЕСТИРОВАНИЯ </a:t>
            </a:r>
            <a:endParaRPr lang="ru-RU" sz="2800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1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79613" y="4767210"/>
            <a:ext cx="2989779" cy="18801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896e12e07f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829" y="2041477"/>
            <a:ext cx="2948683" cy="19212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24x7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6166" y="2080492"/>
            <a:ext cx="3000055" cy="18390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56956" y="2080492"/>
            <a:ext cx="3061699" cy="19570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ap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20629" y="4767209"/>
            <a:ext cx="3158883" cy="18596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-128846" y="1494406"/>
            <a:ext cx="39648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Животноводческие комплексы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7528" y="1464331"/>
            <a:ext cx="3441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Птицеводческие комплексы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24509" y="4166394"/>
            <a:ext cx="4951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Перерабатывающая промышленность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79612" y="4190538"/>
            <a:ext cx="29897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Туризм, отдых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13790" y="1464331"/>
            <a:ext cx="36556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Рыбоводческие комплексы</a:t>
            </a:r>
          </a:p>
        </p:txBody>
      </p:sp>
      <p:pic>
        <p:nvPicPr>
          <p:cNvPr id="20" name="Рисунок 19" descr="scale_12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7264" y="4715838"/>
            <a:ext cx="2945258" cy="19007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57" y="269965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-26822" y="4154626"/>
            <a:ext cx="34419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Тепличные комплексы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4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1267942" y="363934"/>
            <a:ext cx="10884364" cy="85689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ПРЕИМУЩЕСТВА И СИЛЬНЫЕ СТОРОНЫ </a:t>
            </a:r>
            <a:br>
              <a:rPr lang="ru-RU" sz="28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МУНИЦИПАЛЬНОГО ОБРАЗОВАНИЯ СУВОРОВСКИЙ РАЙОН</a:t>
            </a:r>
            <a:endParaRPr lang="ru-RU" sz="2800" dirty="0">
              <a:solidFill>
                <a:srgbClr val="002060"/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701090"/>
              </p:ext>
            </p:extLst>
          </p:nvPr>
        </p:nvGraphicFramePr>
        <p:xfrm>
          <a:off x="0" y="1440609"/>
          <a:ext cx="12192000" cy="5417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Century Gothic" panose="020B0502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          </a:t>
                      </a:r>
                      <a:endParaRPr lang="ru-RU" sz="1800" b="0" kern="1200" dirty="0">
                        <a:solidFill>
                          <a:srgbClr val="002060"/>
                        </a:solidFill>
                        <a:latin typeface="Century Gothic" panose="020B0502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Century Gothic" panose="020B0502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                       </a:t>
                      </a:r>
                      <a:endParaRPr lang="ru-RU" sz="1800" b="0" kern="1200" dirty="0" smtClean="0">
                        <a:solidFill>
                          <a:srgbClr val="002060"/>
                        </a:solidFill>
                        <a:latin typeface="Century Gothic" panose="020B0502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8713"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9127"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9853"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9127"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216" name="Рисунок 92" descr="wat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170" y="1730559"/>
            <a:ext cx="1726562" cy="128402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217" name="Picture 39" descr="№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19" y="5168603"/>
            <a:ext cx="1775322" cy="137907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219" name="Рисунок 109" descr="Самолет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8750" y="3376576"/>
            <a:ext cx="1799203" cy="13155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220" name="Рисунок 72" descr="iMDD3X90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4636" y="1730559"/>
            <a:ext cx="1793317" cy="128402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0" name="TextBox 68"/>
          <p:cNvSpPr txBox="1">
            <a:spLocks noChangeArrowheads="1"/>
          </p:cNvSpPr>
          <p:nvPr/>
        </p:nvSpPr>
        <p:spPr bwMode="auto">
          <a:xfrm>
            <a:off x="2240148" y="1802063"/>
            <a:ext cx="3498601" cy="92333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Развитая транспортная, энергетическая инфраструктура 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69"/>
          <p:cNvSpPr>
            <a:spLocks noChangeArrowheads="1"/>
          </p:cNvSpPr>
          <p:nvPr/>
        </p:nvSpPr>
        <p:spPr bwMode="auto">
          <a:xfrm>
            <a:off x="2240148" y="5213378"/>
            <a:ext cx="3498601" cy="110184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Свободные </a:t>
            </a:r>
            <a:endParaRPr lang="ru-RU" dirty="0" smtClean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инвестиционные площадки:</a:t>
            </a:r>
          </a:p>
          <a:p>
            <a:pPr>
              <a:lnSpc>
                <a:spcPct val="80000"/>
              </a:lnSpc>
              <a:defRPr/>
            </a:pPr>
            <a:endParaRPr lang="ru-RU" dirty="0" smtClean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sz="1600" dirty="0" smtClean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sz="1200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75"/>
          <p:cNvSpPr>
            <a:spLocks noChangeArrowheads="1"/>
          </p:cNvSpPr>
          <p:nvPr/>
        </p:nvSpPr>
        <p:spPr bwMode="auto">
          <a:xfrm>
            <a:off x="7659372" y="3376576"/>
            <a:ext cx="4492934" cy="75713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Близость международного аэропорта, московской агломерации</a:t>
            </a:r>
          </a:p>
        </p:txBody>
      </p:sp>
      <p:sp>
        <p:nvSpPr>
          <p:cNvPr id="16" name="TextBox 96"/>
          <p:cNvSpPr txBox="1">
            <a:spLocks noChangeArrowheads="1"/>
          </p:cNvSpPr>
          <p:nvPr/>
        </p:nvSpPr>
        <p:spPr bwMode="auto">
          <a:xfrm>
            <a:off x="7712930" y="5338554"/>
            <a:ext cx="4654046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Наличие полезных ископаемых 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(глина</a:t>
            </a: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песок), наличие природных ресурсов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endParaRPr lang="ru-RU" b="1" dirty="0">
              <a:solidFill>
                <a:srgbClr val="002060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8228" name="TextBox 20"/>
          <p:cNvSpPr txBox="1">
            <a:spLocks noChangeArrowheads="1"/>
          </p:cNvSpPr>
          <p:nvPr/>
        </p:nvSpPr>
        <p:spPr bwMode="auto">
          <a:xfrm>
            <a:off x="7659372" y="1802063"/>
            <a:ext cx="4492934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Рядом </a:t>
            </a: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крупнейший рынок 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сбыта </a:t>
            </a:r>
          </a:p>
          <a:p>
            <a:pPr>
              <a:lnSpc>
                <a:spcPct val="8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г. Москва)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752" y="5168602"/>
            <a:ext cx="1799202" cy="1379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40148" y="3473359"/>
            <a:ext cx="34986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Развитая социальная </a:t>
            </a:r>
            <a:r>
              <a:rPr lang="ru-RU" dirty="0" smtClean="0">
                <a:solidFill>
                  <a:srgbClr val="00206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инфраструктура</a:t>
            </a:r>
            <a:endParaRPr lang="ru-RU" dirty="0">
              <a:solidFill>
                <a:srgbClr val="002060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29" y="3376576"/>
            <a:ext cx="1750903" cy="131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29" y="252832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78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184256" y="304800"/>
            <a:ext cx="11007743" cy="6810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ИНВЕСТИЦИОННЫЕ ПЛОЩАДКИ ТИПА «БРАУНФИЛД»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54" y="1387176"/>
            <a:ext cx="2280212" cy="11874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6154" name="Прямоугольник 11"/>
          <p:cNvSpPr>
            <a:spLocks noChangeArrowheads="1"/>
          </p:cNvSpPr>
          <p:nvPr/>
        </p:nvSpPr>
        <p:spPr bwMode="auto">
          <a:xfrm>
            <a:off x="3067291" y="1324628"/>
            <a:ext cx="9205732" cy="551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762" tIns="48381" rIns="96762" bIns="48381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Инвестиционная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площадка  - собственник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– </a:t>
            </a: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Филиал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Черепетская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ГРЭС им. Д.Г.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Жимерина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площадь – 0,8 га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газ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- 1000 м3/час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- 1,5 МВт </a:t>
            </a:r>
          </a:p>
          <a:p>
            <a:pPr>
              <a:defRPr/>
            </a:pP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Производственная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база на территории Суворовского районного потребительского общества 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– 2,5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га</a:t>
            </a:r>
          </a:p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газ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- 1000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м3/час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– площадки потребляются с линий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РЖД</a:t>
            </a: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Инвестиционная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площадка – ЗАО «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Ханинский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чугунолитейный завод»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– 4,0 га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газ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- 30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м3/час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0,06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МВт</a:t>
            </a:r>
            <a:endParaRPr lang="en-US" sz="1600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Инвестиционная площадка  - Загородный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клуб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Владимир»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площадь – 1,9 га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газ 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- 150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м3/час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0,6 МВт </a:t>
            </a:r>
          </a:p>
          <a:p>
            <a:endParaRPr lang="ru-RU" sz="1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4" y="2657212"/>
            <a:ext cx="2294159" cy="122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03168" y="3513203"/>
            <a:ext cx="498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44" y="181628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44" y="3997193"/>
            <a:ext cx="2343873" cy="127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63" y="5349966"/>
            <a:ext cx="2361233" cy="150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376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737678" y="203061"/>
            <a:ext cx="11454322" cy="6810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ИНВЕСТИЦИОННЫЕ ПЛОЩАДКИ ТИПА «ГРИНФИЛД»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6154" name="Прямоугольник 11"/>
          <p:cNvSpPr>
            <a:spLocks noChangeArrowheads="1"/>
          </p:cNvSpPr>
          <p:nvPr/>
        </p:nvSpPr>
        <p:spPr bwMode="auto">
          <a:xfrm>
            <a:off x="0" y="3500875"/>
            <a:ext cx="4498926" cy="120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762" tIns="48381" rIns="96762" bIns="48381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Суворов, ул. Островского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участка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8 га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газ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м3/час - 500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1,2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МВт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5294" y="3530455"/>
            <a:ext cx="498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73" y="1504501"/>
            <a:ext cx="3450779" cy="195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131" y="1504501"/>
            <a:ext cx="3753103" cy="195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84" y="162353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11"/>
          <p:cNvSpPr>
            <a:spLocks noChangeArrowheads="1"/>
          </p:cNvSpPr>
          <p:nvPr/>
        </p:nvSpPr>
        <p:spPr bwMode="auto">
          <a:xfrm>
            <a:off x="7724890" y="3557840"/>
            <a:ext cx="4298344" cy="120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762" tIns="48381" rIns="96762" bIns="48381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Суворов, ул. Текстильщиков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5 га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газ м3/час -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500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1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МВт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871" y="2731623"/>
            <a:ext cx="3200442" cy="20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61167" y="490572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Суворовский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р-н, п.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Черепеть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площадь – 1 га</a:t>
            </a:r>
          </a:p>
          <a:p>
            <a:pPr algn="ctr"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Водоснабжение - скважина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Газоснабжение - возможно подключение</a:t>
            </a:r>
          </a:p>
          <a:p>
            <a:pPr algn="ctr"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Электроснабжение - ближайшая ПС 110/6 </a:t>
            </a:r>
            <a:r>
              <a:rPr lang="ru-RU" dirty="0" err="1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кВ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№13 Суворов (Текущий резерв мощности: 18,86 МВА.)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597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Прямоугольник 11"/>
          <p:cNvSpPr>
            <a:spLocks noChangeArrowheads="1"/>
          </p:cNvSpPr>
          <p:nvPr/>
        </p:nvSpPr>
        <p:spPr bwMode="auto">
          <a:xfrm>
            <a:off x="4676172" y="2009642"/>
            <a:ext cx="6736466" cy="369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762" tIns="48381" rIns="96762" bIns="48381">
            <a:spAutoFit/>
          </a:bodyPr>
          <a:lstStyle/>
          <a:p>
            <a:r>
              <a:rPr lang="ru-RU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Суворов, ул.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Черепетская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площадь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4 га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газ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500 м3/час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0,7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МВт</a:t>
            </a:r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. Суворов, ул. Островского, участок 405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Площадь земельного участка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2,8 га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газ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- 1000 м3/час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Мощность электроэнергии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0,9 МВт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03168" y="3513203"/>
            <a:ext cx="498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 descr="https://invest-tula.com/upload/iblock/343/3433e01457f4daa3abd3cd2edf2da8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70" y="1519679"/>
            <a:ext cx="3935760" cy="222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invest-tula.com/upload/iblock/e52/tlaovu9clhkmxi50b2pdfyczqsz60y2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73" y="4019508"/>
            <a:ext cx="3917757" cy="229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84" y="162353"/>
            <a:ext cx="9001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37696" y="345031"/>
            <a:ext cx="11154303" cy="6810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ИНВЕСТИЦИОННЫЕ ПЛОЩАДКИ ТИПА «ГРИНФИЛД»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6366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7850</TotalTime>
  <Words>1129</Words>
  <Application>Microsoft Office PowerPoint</Application>
  <PresentationFormat>Широкоэкранный</PresentationFormat>
  <Paragraphs>288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PT Sans</vt:lpstr>
      <vt:lpstr>PT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ПРИОРИТЕТНЫЕ НАПРАВЛЕНИЯ ДЛЯ ИНВЕСТИРОВАНИЯ </vt:lpstr>
      <vt:lpstr>ПРЕИМУЩЕСТВА И СИЛЬНЫЕ СТОРОНЫ  МУНИЦИПАЛЬНОГО ОБРАЗОВАНИЯ СУВОРОВСКИЙ РАЙОН</vt:lpstr>
      <vt:lpstr>ИНВЕСТИЦИОННЫЕ ПЛОЩАДКИ ТИПА «БРАУНФИЛД»</vt:lpstr>
      <vt:lpstr>ИНВЕСТИЦИОННЫЕ ПЛОЩАДКИ ТИПА «ГРИНФИЛД»</vt:lpstr>
      <vt:lpstr>ИНВЕСТИЦИОННЫЕ ПЛОЩАДКИ ТИПА «ГРИНФИЛД»</vt:lpstr>
      <vt:lpstr>ИНВЕСТИЦИОННЫЕ ПЛОЩАДКИ ТИПА «ГРИНФИЛД»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Бурмистрова Валерия Сергеевна</dc:creator>
  <cp:lastModifiedBy>user</cp:lastModifiedBy>
  <cp:revision>195</cp:revision>
  <cp:lastPrinted>2023-12-21T09:58:52Z</cp:lastPrinted>
  <dcterms:created xsi:type="dcterms:W3CDTF">2023-12-04T15:05:21Z</dcterms:created>
  <dcterms:modified xsi:type="dcterms:W3CDTF">2023-12-21T14:54:03Z</dcterms:modified>
</cp:coreProperties>
</file>